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58" r:id="rId6"/>
    <p:sldId id="259" r:id="rId7"/>
    <p:sldId id="263" r:id="rId8"/>
    <p:sldId id="270" r:id="rId9"/>
    <p:sldId id="260" r:id="rId10"/>
    <p:sldId id="261" r:id="rId11"/>
    <p:sldId id="262" r:id="rId12"/>
    <p:sldId id="268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5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9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8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3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1BD2-724E-4EE9-A43B-09AD1766AAB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C1AF-68EE-4EB9-B85C-82A9379D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gazeta.ru/files3/721/4978721/gia-pic510-510x340-53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2" y="18864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621127.vk.me/v621127523/7e/iOZSfH4zr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208412" cy="240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00808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Психологическая поддержка учащихся в период сдачи ЕГЭ</a:t>
            </a:r>
          </a:p>
        </p:txBody>
      </p:sp>
    </p:spTree>
    <p:extLst>
      <p:ext uri="{BB962C8B-B14F-4D97-AF65-F5344CB8AC3E}">
        <p14:creationId xmlns:p14="http://schemas.microsoft.com/office/powerpoint/2010/main" val="17267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xn--b1aecb4bbudibdie.xn--p1ai/wp-content/uploads/9.04.2013/%D0%93%D0%B4%D0%B5-%D0%BC%D0%BE%D0%B6%D0%BD%D0%BE-%D0%BF%D1%80%D0%BE%D0%B9%D1%82%D0%B8-%D0%BE%D0%BD%D0%BB%D0%B0%D0%B9%D0%BD-%D1%82%D0%B5%D1%81%D1%82%D1%8B-%D0%95%D0%93%D0%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8654" r="2834" b="39527"/>
          <a:stretch/>
        </p:blipFill>
        <p:spPr bwMode="auto">
          <a:xfrm>
            <a:off x="4572000" y="4488873"/>
            <a:ext cx="4408014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872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u="sng" dirty="0" smtClean="0">
                <a:solidFill>
                  <a:srgbClr val="000000"/>
                </a:solidFill>
                <a:effectLst/>
                <a:latin typeface="Verdana"/>
                <a:ea typeface="Times New Roman"/>
              </a:rPr>
              <a:t>Ознакомьтесь со списком тем и разделов к экзамену. </a:t>
            </a:r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</a:rPr>
              <a:t>Не стесняйтесь признаться ребенку, что уже не очень хорошо помните большинство разделов биологии, химии или любого другого предмета, который ему необходимо подготовить. Пусть он просветит вас по тем или иным темам, а вы зададите вопросы. Чем больше он успеет вам рассказать, тем лучше.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04864"/>
            <a:ext cx="8872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В выходной день (свободное время и у вас и вашего ребенка), когда вы никуда не торопитесь, устройте ребенку репетицию экзамена. Например, возьмите один из вариантов контрольно-измерительных материалов (КИМ) по предмету. Договоритесь, что у него будет 3 или 4 часа (в зависимости от длительности реального экзамена), усадите за стол, свободный от лишних предметов, дайте несколько чистых листов бумаги, засеките время и объявите о начале «экзамена». Проследите, чтобы его не отвлекали телефон и т.п.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02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Остановите испытание, когда закончится время, дайте </a:t>
            </a:r>
            <a:r>
              <a:rPr lang="ru-RU" dirty="0" smtClean="0"/>
              <a:t>ребенку </a:t>
            </a:r>
            <a:r>
              <a:rPr lang="ru-RU" dirty="0"/>
              <a:t>отдохнуть и проверьте вместе с ним правильность выполнения заданий. Постарайтесь исправить ошибки и обсудить, почему они возникли. </a:t>
            </a:r>
            <a:r>
              <a:rPr lang="ru-RU" u="sng" dirty="0"/>
              <a:t>Поговорите и об ощущениях</a:t>
            </a:r>
            <a:r>
              <a:rPr lang="ru-RU" dirty="0"/>
              <a:t>, возникших в ходе домашнего экзамена: было ли ему забавно или неуютно, удалось ли сосредоточиться на задании и не отвлекаться?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288" y="2060848"/>
            <a:ext cx="888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Заранее во время тренировки по тестовым заданиям приучайте ребенка </a:t>
            </a:r>
            <a:r>
              <a:rPr lang="ru-RU" u="sng" dirty="0"/>
              <a:t>ориентироваться во времени и уметь его распределять.</a:t>
            </a:r>
            <a:r>
              <a:rPr lang="ru-RU" dirty="0"/>
              <a:t> Тогда у ребенка будет навык умения концентрироваться на протяжении всего тестирования, придаст ему спокойствие и снимет излишнюю тревожность. Если ребенок не носит часов, </a:t>
            </a:r>
            <a:r>
              <a:rPr lang="ru-RU" dirty="0" smtClean="0"/>
              <a:t>дайте </a:t>
            </a:r>
            <a:r>
              <a:rPr lang="ru-RU" dirty="0"/>
              <a:t>ему часы на экзамен.</a:t>
            </a:r>
          </a:p>
        </p:txBody>
      </p:sp>
      <p:pic>
        <p:nvPicPr>
          <p:cNvPr id="7" name="Picture 2" descr="http://img-fotki.yandex.ru/get/9355/20377162.f4/0_abc98_ab20d2f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38176"/>
            <a:ext cx="5800725" cy="32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://static.baza.farpost.ru/v/1345450254529_bull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05" y="3617216"/>
            <a:ext cx="4139639" cy="27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6" y="332656"/>
            <a:ext cx="91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Позаботьтесь о том, чтобы у ребенка для подготовки были </a:t>
            </a:r>
            <a:r>
              <a:rPr lang="ru-RU" b="1" dirty="0"/>
              <a:t>различные варианты тестовых заданий по предмету</a:t>
            </a:r>
            <a:r>
              <a:rPr lang="ru-RU" dirty="0"/>
              <a:t> (сейчас существует множество различных сборников тестовых заданий). Большое значение имеет тренировка ребенка именно в форме тестирования, ведь эта форма отличается от привычных ему письменных и устных экзаменов.</a:t>
            </a:r>
          </a:p>
        </p:txBody>
      </p:sp>
      <p:pic>
        <p:nvPicPr>
          <p:cNvPr id="5124" name="Picture 4" descr="http://img1.labirint.ru/books/329411/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" y="1844824"/>
            <a:ext cx="3635623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ITEhQUEhQVFRUUFxQVFBcWFBQVFhQUFBQWFxQVFhcZHSggGBolGxcXITEhJSkrLi4uFx8zODMsOCgtLisBCgoKDg0OGxAQGy8kICQ0LCwsLCwsLCwsLCwsLCwsLCwsLCwsLCwsLC0sLCwsLCwsLCwsLCwsLCwsLCwsLCwsLP/AABEIAREAuQMBEQACEQEDEQH/xAAcAAABBAMBAAAAAAAAAAAAAAADAgQFBgABBwj/xABSEAACAQMCAgUECwwHCAEFAAABAgMABBESIQUxBhMiQVEHMmFxFBUjUlSBkZSy0dIkM0JTVWJyc5KTobEWNDWCosLTF0NEg7O0weHxNmN0hKP/xAAbAQABBQEBAAAAAAAAAAAAAAAAAQIDBAUGB//EAEMRAAEDAgMDCAgDBwMEAwAAAAEAAgMEERIhMQVBUQYTFCJhcZGhFjJSU4Gx0eEjM/AVNDVCcsHCgpKiJENi8SWy4v/aAAwDAQACEQMRAD8A6dG+9CE8ByKELIn7qEJyDQhKoQmXGP6vN+qk+galg/Nb3hV6v8h/cfkuTzOQpIBYgbAYGT4b11ZXBRtD3BpNhxUanF8Flde0uMBCTklguncDfJHopmPitJ2zLhro3ZHiOy98rpacUIJ6yMqAzrkMG3RdRB+IGlxpr9nCw5t9zYHS2RNrpI4sc9qMhcIxOpSQrkhSR8XdRi7EO2c3D1X3Oe7eEkcWbL9lcJ1m2ptR6sNj8HG+PGkxFSO2awBuZu7DuFhf4/2S04kzI0iKpVPFiCcLltserGedLiuLhRuoY45GxyONzwHhv4LZ4kyjtKNRQMoVidRZsKvKkxIbQNeeo42BsSRpYXJ18ECXjRAB0r5iuQWbPazsMKfDvxRiU0eymuJGI6kacOOfyujScWALLjtB1QDfdW075xj8I/JS4lCNmkgOvlhJv2i/0S/bIa5F050BipB88oO2o9IJ/nRizsmHZ5ETH3tiIv2X0KzhvEDKzDC7KrZVi3nZ2OwwdqVpuUlZRCBgcCcyRnloO9XPoqf51z20fzz3D5LpNi/ug7z81dFOwqitVaAoQnlstCE7oQmd3JgUIUb1lCE1DUITy3ahCXKO+hCNG+RQhFDUITDjco6iYeMcn0DUsH5re8KtWfu7+4/JcsniDKVYZBGCK6wrg45HRuDm6hMJYoY/vhZi409vU50qQcDA2GSDTLNC0GS1M4vEAA03yyzKHF7Fjw4x2tRXIZjjk2BjYek0nVCe/p0pLOFuA7QtvDaoQxA7QDLgMy4U5yAAR30vVCGyV0rTGDpkdAc925a0Q5K9ZJ7oCdOX04mB3xjA5nnSZIxVJaH4W9W2eV+r8UpJbc68Me0mlsBu0o7OoDHaPdkUXakcyrGHE3Q3GmRO5YJrclZNWdACLs3eDjAxuefKl6uqDHWNBit62Z0QpEt9K+6OFZdA0lu0qcwwA/O7/Gk6qkY+rxHqC4N87ZE8L9yMWtwp7XZJSXbJ5EBMbb7oBjntS5KK1VjBw5i7fmT81tLOFXVR2ZMMwPJyDkEk435n5KLBIamqcwvdm3IdmXBOrazRDlduyqfEpJHx5JpzQAqc9U+YWdxJ8VZOjk4Xn41zu0fzz3D5LrNi/ug7z81cIL5WHOqK1U6jweVCFJQLQhLkahCiL6WhCjutoQm8clCFIWrUITzGaEKJ4lNOgJiVWxzByG+LuNTRCIm0hIVaofUNF4mh3Yciq2elcpJGF2OCN8g+BHca02bOieLtfdYcu254jhfGAfig3PSGR1ZSFwwIPPvGKmZs1jHB1zkq023JZGFhaM8lD1pFYaBJCTJG3cocHx7WnGPkpLKzHM1sLmHUkHwTGCxljwU0MdBRgxYAdpmBBx6eVMwkK++sglu19wLggjuGvhkkx2cy4VdJCx9XliwyXOWIwDyIFFiMgnmpp5AXOJBLsVh2aI1naNpbX2dcSR47wVVlP8xSgKGpqmBw5vPC4u7DeyVa2smqMvoAhBC6cktlQu+RtsOVAaUk1TCWPDL3ebm+7O/xSUsZFWHGkvFr2OdJD5zvjIPLuoDSLJTWRPfIHXwutnvyQX4ZJkN2SS0jMNboAX04ClRn8GkwlTNr4bFmYFmgGwJyvqCkx8IcaTqXXGgCc8ag7Ng7bjBxnnQGkWSu2nEcTbHC4m/G1gMviL20RZLCQydbqUMGUheY0AYxqxnkW7u+lwnVRNrIGxcwB1bG533UpT1kJccpHKqE9AyZ+MkrXpNrvpo+ba0EZ+adR8Tdf/moHbLjAuXK23bszjYRjzVj6KcQmmY4wEHNjnc+C1mzMgZkxxPyW1TS1UmcjA0fG6vcR2qsryFcvgUIUDfS0IUdmhC0DQhPLWShClI5KEJEp3oQojjXRuG47W6PjsuuzAeB98PQaeyRzDdpso5YmSizxcKn3/BbiA9tda9zrt8o7jWnDtQjKQfFYNTsFrutCbdh08UzrVhnjlHUN1gVFJLTm0jbdu7xWVMqyyhCRPnS36LfypCpYT+I2/EKO4MGG0mdRRCp306MDsjwYHn3mmtHFaW0Swi8VsNzfS9+Pcd25CUfdDaiR2xpHu240rjBU6cZ8fTSWzU4P/SNDQNM/V4njmshgAgVm63Laeswzk4yc5HMDx070W6qa+UuqS1uHL1bgW8dL9+SPwTVh9yU1DRs4HLtadZLYzjn6aVqg2ng6lvWtnp8L2yupKnrKWUIWVHJIyMXcbKWKCSU2YLrRrMm2oNIx8St2l2CTnMbdgTqx4YZGGrl4VlSzPlN3ldBBSxQC0bbLoXBbAooAGBUSsKeVcDehCj76WhCg7mTehCBQhaFCE6thQhS0MZxQhbmi2oQsj5UIRAoYYIyO+hCir/o5E+4GKUGxuEjmhws4XCrl90bZfNrQh2lIzJ/WCxqrYkMucfVPkoa4sXTzgceI3H/AKrWhq4pdDnwXPVOzaiDNzbjiE3q0qCyhF1maEXWZoRdZQhbC5qCaojiHWKtU9FNOeo347vFEWGsqbajnZRi3auhptgsbnMb9g0Ro7MnkKzHPc83cbrbjiZGLMFu5StjwItzFNUitHDOEquNqEKxQpgUIQrp8A0IUFeS0IUcNzQhG6uhChF6Q2nfMnxBj/IVP0WX2U3G1Hi6XWK85SfVHIf8tOFHKdyTnGp2vlCsR3yn1R/WRT+gy9nik51q03lEsTtiYeuMf+Go6DL2eKTnWpC9PbAfhv8Aun+qk6DNw80vONW16fWPv3/dtR0Kbh5o51qWPKJY++k/dn66OgzdnijnWpEnlCsDz6393/7pegy9nik51qY3HTOwPLrf3Y+1R0GX9FHOtURdcd4c/dMp8RGB8o1YNW4TVRZZEdqzanZ9LPnax4j6KKfiUGrCyZzyLKU+XOw+WtNk+IdYWKwKjZM0WbesOzXwTkVMFlkEGxTSXicKnDSAHvxlsevSDUMk4Z2rQptmTz52sOJ/V0pOMWv4wn+4/wBVZs01VJk0WHet+m2TTQ5v6x8vh904TjFv74/sN9VUuiTHP+61g9gyCcQ8btQd2b9hqOhTcPNLzjVL2nSnh682f921HQpuHmjnWqQHTrh45SMP+VJ9mjoU3DzRzjURPKFYL3yt6oz/AJiKBQzHh4pOeaiDyn2XvZx/y1+3S9Bl7Ec81Il8oNi/+8Zf0opP8oNIaKYbkvONTGXpVZtynT49Q/gRTDSy+ynY28UhOk9kOc6/Ern+S0dFm9lGNqN/S6x/Hr+y/wBmjok3spOcauUCt1VlsGhInFrA8jBEUsxzgDnsMmq9TVRUzOclNhpdPZG6Q4Wi5T72huvxL/w+us30h2b74ef0U3Q5/ZSf6P3f4h/4fXR6RbM98PP6JOhz+yt/0du/xD/w+uk9I9me+Hn9EdEm9lbHRy8/EP8A4fro9I9me+Hn9EnRJvZWx0bvPg8n+H66PSTZfvh5/RHRZvZUZNGUkeNwVeMgOp5qWUMP4EGtOmqoqmMSQm7TvULmOabOCd2PCZ5gTFEzhTglcbHnjc1WrNrUdG4MnkDSc96cyF782hEk6K3p/wCHk/w/XVI8o9l++Hn9FIKaXgk/0X4gBgQTAeAYAfJqo9JNme/Hn9E00RJxFmfcENeiF78Hk/w/XTfSLZfvh5/RS8xLwR06KXg/4eT/AA/XTxyj2V74ef0TOjSnco6RSrujAh420uDzVsA4+QitamqYqiMSRG4Khc0tNitE1OmqXsOi93KMrEVU8mkOgfIe0fiFYVZyj2fSnC5+I8G9bz081ZZSyv0Ckl6A3PfJD8sh/jorIdy2o79WNx8Pqpxs6TiEC56F3agkCN/Qj4J/bCj+NWIOWNA82eHN7xceSa7Z0o0sVA3ULxtokVkbwYFSR4jPMekbV0dNWQVLcULw4dn01VR8b4zZwsmrmrKagmlQtk4FCEPTSoTymoWUIU90K/rcfqf6BrmuVf8ADj3tV3Z/5/wK6UK8rcuhS1FREppRAKYmlEApCmlEUU26YVxvpV/ad7+lB/20dev8k/4cz9bysSs/MV08mH3qb9Yv0BXKcuf3yP8Ao/yKs0A6h71dK4lX1lCFlCFlASLinFombiF4qgszXJCgcySkeAK9i5Pysh2Y2R5sALk9ix6kEyWC6N0Y6JR24DyAPNzyd1jPgg8fzufqrhducpZq5xjiOGPhvPafor0FK1gucyrEwrmLq6EMinBPuhsKddPCZcT4dFOhSZA6+nmp98rDdW9IINW6WrmppBJE4ghNfG2QWcFyrpPwN7SQAktE5xFIcZyBkxvjbXgE5GxGfAivVdgbdbtBmF+TxqOPaPosSqpDCbjRRKiuiVJJY5NCErFCEbNIhZmhCnuhJ+64/U/0DXNcq/4c7vCvbP8Azx3FdMFeUuXQXyVM4504lgupoI7ZJBD1eWaYoT1kavy0Hxxz7q6jZnJnp1O2YPtfdbtKzZ63mnlpCZjyjXPwOP5yf9OtD0IPvPJQHaQ4JY8pFz8Dj+cn/TpPQc+88kn7RHBKHlKufgcfzk/6dJ6DH3nkk6eOCq15eST3M9xIixmYxnSr6wNEap52B73PLvrsNkbPNDTiEm9lSnkD3XC6F5MPvU36xfoCuE5dfvkf9H+RV2g9Q96uTtgE+AJ+SuLY3EQFeJsuYW/lSuHUMLOPDDIzcn/TrvGcicYDhJkewKia0DKyL/tMufgcfzk/6dP9Bj7zySdOHBb/ANpdz8Dj+cn/AE6PQY+88kdPHBOvJ1ZNNPdX0yBC8p6tQ2sKSiazqwMnGBnH4RqnyhkfQ00ezWm+9x7Nw+ZI7k6naJHmVdBrileVN6Y9OVtn9j26Ca4wC4JxHCD5vWEbknnpG+O8bZ6XY3JyWu67+q3zP0CrTVIjVMl6V8UY59kxx/mx28ZX5Xya7WPkhRNbZ2fxKpGvffJSHDend1GR7JRJ072jXqpR6QpJR/V2aoVvI1haXUzrHgdFNFtHPrq/2F9HPGssTBkYbEfIQQdwQdiDuCK4Kop5KeQxyCxC12PDxcJtxzhiXMLwvsHGx70Ybo49IOD8VTUNW+lmbKzUIljEjC0rjR1LlXGJEZo3Hg6Eq2PRkZHoNe2Us7aiJsrdCuZewscWlZGtTpiNikQtUqFrNCFP9Bz92R+p/oGuZ5Wfw13eFe2f+d8CunrXlDtVvrmPSPhdweIXbrDKyP7H0ssTsraYFDYIGDg7V6Vya2hSwULWyyNae0jiVhV0b3S3ATI8Iufg8/7mX7NdB+2KD3zP9wVPmJPZKz2nufg8/wC5l+zR+2Nn++Z/uCOZk9kodzw+aNWeSGVEXdmaKRVUeJJGBTmbVoXuwslaTwBF0hheNyAK0FGuh+S8+5T/AKwfQFeX8uv3yP8Ao/yK1KD1D3q5T+a3qP8AKuMi9cd4V12i898I+8R/oivfKb8pqwpPWTwVOo0QUIur50W6X8Ot7aOKS6jV11l1IfIYuxIOF7th8VeT8oNn1lVtCWRsZIvYdwFlr072MjAKkLzyi8NSN2S5jdlVmVAHy7AEhR2e87fHWXBsKtc8NdGQLi+mimM7bZFcqsAxXXIcySkyyMeZd+0c/LXsVFA2GFrGiyxZHYnXUnFw2dgGWCZlO4KxSEEeIIGCKik2pRRuLXytBGRBIQIZCLgFafhNz8Hn/cy/Zpn7YoPfM/3BPEEnslWHoCtzDO0bwzLFKCSWikVVlUbNkjA1KCD46UrkeVfQqmJs8MjS9uRsRmPstCh5xhwOGSvjVwTdVsLknTm16viEmOU0cc3o1bxvj9hT8depckagvo8B/lyWFtFgEl1GotdWs9LoQkMKEJBpUKe6C/1yP1SfQNczyt/hru8K9s/874FdSSvKHLfRBUaairTSUwoi00lMKr3lJ/su7/V/5lrT2L+/x9/9iq83qFcq1bCvb26BYO9dE8lv3mf9YPoCvMeXX75H/R/kVq0HqHvVzn81vUf5VxkXrjvCuO0Xnvg/3iP9EV75TflNWFJ6yeqKnUaUaEWSTQhYopLBCXSpF17ot/U7f9Wv8q8Q24f/AJGf+p3zXQU35Te5STVmAqyhGnJ4Q2pwTwub+UxPuq1PjFOv7LRH/wA13/Io/mDuWTtQaKuAV36yFuhIkmhKhMKEKe6C/wBcj9T/AETXNcrf4a7vCvbP/O+BXUkryh2q3yqhxzp97HuZbcWzymLRlhKig641cbEenHxV0ezuTUlbAJmP13W7SP7KhNViN2EhNF8pzfAZP38X1Vd9C6j2/IfVQ9ObwSx5UG+ASfOIvqpPQqo9vyH1TTWtUb0o6evdWk1uLN0Mq6QxniIG4Ocd/KrVDySqKaobKXXt2D6qN9U1zbKtrXoQ0CzV0jyXfeZv1g+gK8w5dfvkf9H+RWpQeoe9XOfzW9R/lXGReuO8K47Ree+D/eY/0RXvlN+U1YMnrJ+KnUZWiaEqeQ8GuXUMkErKwyrCNiCDyIONxWZJtmgjeWPmaCNRdSiGQi4CVccJuI0Z3glVEBZmMbgKoGSScbAChm2aB7g1szSTuugwSeymQNaYzUKs3DfKE0EKQ+w3fq106hNGA2O/BGRnwrz7aHJKeoqpJg62Ik6cVqRVbWMARz5UD8Bk/fxfVVT0LqPb8vupenN4J/wDpw11OkPsR4w2olzKjBQqlskAZO4A+Oqe0eTUtFTune/S27UlTQ1gkcGgK2NXMrQC5t5SZAbu2XvWGZvid0UfRPyV6DyLYQJHdqyNqHQKu13qyVlCFs0IQmoQpzoN/XI/U/0DXN8rP4a7vCvbP/O+BXUVryd2q3yuQ9Lv7TvP/wBf/t0r1fkp/D2/reVgV/5pUcK6VUUqhC2BQiyWBQhdG8l33qf9YPoCvL+XX75H/R/kVp0HqHvVyn81vUf5VxkXrjvCuu0Xn3gw9xj/AERXvlN+U1YMnrJ6TU6YkmhBXV+gF3rsox3xl429GG1L/gZa8b5U0xh2nIdzusPj91tUrsUYU7e2qyxvG4ysiMjD811Kn+BrCgldFI17dQbqwRcWXC5LZ4WaCXaSE9W/px5rj0MuGHrr3PZ1WyrpmysOqwZY8D7IDGryYtClQr95OuEFQ1w4xrGiLPemQWf1EgAeo+NedcsdqMkc2kYb4Td3C+4fD+619nQW/EKub1wwWsFyPpRdibiFwwwViCW6nOd0y0g+J2I+KvVuS1KYqMOO/PxWBtCQOksmBNdOqKTmhCIaEJJFCFOdCB92J6n+ga5vlX/Dnd4V3Z/547iumrXlLguhVf4j0Ktpp5J2eYPLo1aWQL2ECDAKEjYeNblBylq6GERRBthxBv8ANUpqNkrsTkMeT+1/GXH7cX+nVz002hwb4H6qE7Oi7UseT21/GXH7cX+nTfTXaHBvgfqm/s+LtS18nlr+MuP24v8ATpPTbaPBvgfqmmgj7Vz/AI5bCG8uYFJKRGIKWwW7cKOckAA7se6u92HXyV1I2aW1zw0WdURiN1gr35LvvU36wfQFcPy6/fI/6P8AIq7Qeoe9XOfzW9R/lXGReuO8K67RefeD/eI/0RXvlN+U1YD/AFindTpq2FoSKz9AuNCCfq3OI59Kgnkso2Q/3s6fXorjOWGyzUwCojHWZr/T9leopsLsJ3rqVeWLWUH0k6MW93gyApIowsqYDgZzpOQQy89iNsnGDvWxsrbdTs514jcHVp0P0+CikgbKM1UJfJxKD2bhCPExspx6gTXYR8u2EfiQm/Y77fVVDs47nJ/wnoBFGQ07mYjfSF0J/eGSW+UDxFZ9fyzqJm4KduAHfq76eV+1TRbPaM3m6t2ANhtjl6K48kuNytJotkoLpdx1bO3aTnIexCne8reaMeA5n0CtLZdA6rnDAMtT3Jk8ojZdcotIiq4Y6mJLO3ezscsT8Zr2aniEUYYNy5p7sRui4qZNWaaEJRNCFoGhCn+hP9bj9T/QNc1yr/hx7wruzzab4FdKAryxwXQ5Iig1CQkNkQCmkFMJCItIQmXCWAabYppsuM9Lf7Tvf0oP+2jr17kmP/j2freVh1n5hV18lw9xm/WD6ArleXOdZH/R/kVaoPUKucynS3qP8q4yIHGO8K67Ree+D/eY/wBEV73TflNWC/1inwFTpi3QkQpQCCDuDsR40hAIsUoV06K9PhGBDek4GAlxu23cJ8bgj8ZyP4WOZ8429yTeHGekFwcy36fRalPVgjC5dBhuEdQ6MrowyrKQysO4gjYiuGfE+N2F4se1aLSDosJpLJ6GTTgE8Kv9I+ldtaDDvrlPmwx4aVj3dn8Eek4rVoNk1FW4YW2HE6fdQyVDIxmuX8QvZrqbr7jAYAiKMHKQIe4eLnvbv9WAPUtkbIioYrAZ8f1+gsSoqXSuSRWyqyWooQlYoSIOaEq1QhJmjDjDZxz2JH8Qc0ySJsjcLhcJzXFpuEH2vj8G/eSfaqDoUHsp3PP4pPtfH4N+8k+1R0KD2UvPP4pS8Nj/ADv3kn2qOhQeyk55/FbPDo/Bv3kn2qOhQeyEc6/ikGzh8T+9k+1SdDp/ZCOdfxTi1tkTOgedue0WyfWSanjibGLNFkxzi7VKuLNHOWznGNndf4KR402WnjkN3i/ehr3N0KbtZQ+J/eyfaqLodP7ITudfxTqCEKoVRgDYD0VZawNaANFGTc3RqckSWahKEF2oSoWaVCyCVojmCSSFickxSMmT+coOlvjBqjU7Mpan81gPwUrJXt0KlE6ScR5C8k+OKBj8pSsl3JXZxNwz5/2KmFbKN6Hc8SvJdpbycjvCssQPoPVgZFTw8naGI3aweF/ndNdVyO3plBaomdKgZ5nmT6ydzWxHEyP1RZVy4k3JS81IkS1FCEQUJFlCRN6VKsoQspEq3ihC3poQl0IVv8mfRlLyaR5xqhg0jR3SSvk4b81VAJHfrHcCDnVs7mnm2/FTRM3lXnifTqws5DbiNzowrCGOMIh97uy5wPeg+HPaqbKWV7cQCkLwDZB6X8BtbuyN3Aqhuq6+ORF09amnXhxtnK8s7g/GKdTTvY8A6JJGAi6qfkz6LR3byTTrqhhYIqHlJKVDNrHeiqy7ciW35YNitqCDzbfimRMyuVb77ygcPt5Tb6H0ISjukadTHp2YEZDEDkdKmqopZcGOykxtvZRXlI6JwiH2XbKq40mRUwEdWOBIoGwOSM45gk91WKOodiDHHJMlZldVrop0JlvozKsqRoHZDkM75XGSF2Hf41NPW4CWgZpjIr5q/wDS3g8NvwmWONBiKJEViAXwrKMluZY959NUaYkzNupnjqlcd6OWnXXtrEdw88WR4qjdY4PoKowrUrHWhKhiGa7R0i4xwyydI7iOMM41KFtw5IyR+CvoNZDI5Hi7fmrBICr3GumPCJLeeONAJGilVPuVlIdkIXfT2dyN6nippg4OIyuN4+qY5zbWXLUWtlVkqhIkMaEq2ooQiqKEi3QkWUIQBQnLdCFvFCFsChCVQkSTQlTzhnELiI6LeSZDIw7ETOC74AGFXzmwAPiqvLHFm+RPa52gV76P+TWWY9bxB2XUSxjVsysW3JklHmknOdOTv5wqjLW5YI8gpRFvKf8ATjpbbQ2zWVppY6OpOj73DGBoKAjYtp7OBy3zywW0tM5zg9wyRI/KwUj5Jv7MUjmZLrPrE8ij+AFRVX5xTmequNISdzuTufWedbgAtYKoTnddl4d2uj66jn7g5n82Dsn+ArBblMLcVcObVx+O/ljBEcssY3OElkQZPM4UgZradDGTchVQ4rr3GZC3AAzEsxtLckkkkkrGSSTuSfGsal/OarT/AFSua+Tu5gi4hFJcSJGkcczhnIUayojVcnvKyOfiNX6+5aAAoYeK6Nxryi8OgkDxr7JkZQDJAIzhFLFUMjEd5YhRnGTyzvTjpJZBw71KXtBUi0Vnxmz6xV56grMoEsEq7EHB7jzAJBHiDmo2PfC/uSkBwXD5IypKtsVJBHgQcEfLW8DcXVQ6obGlQk0IRUFCRLoSLCaEqTqoQhChKlChCUBQkSqEJJoQtUJV0byMcLVpLi5YZMZWCPI80soeVh6SGjHoAPiaya993hnBWIhldXPpR0enu+yLtoYsYMaR51nv1tqBI/N5eOaqxStYblt09zSd6pPG/JoILeWb2SW6pGfT1QGdIzjOvar0de57w22qhMNgSj+R/jyL1lnI2GZzLBnYMCo6yNT3sCpfHMh2x5pxDXRFr8XFPiddtkTinktZ5mMU6pC7Ft1JkjBOSqjk3fgnGNsg97hXEMw2z4pDD1rqS8ofE4bOxFnFgM6JEiA7pAoCkn0aV0jxJ9BqOkjL5MR0CfIbCy41I1bO5VsK7RxT/wCn0/8Aw7b6EVYVN+c1Wn+qVzfoE1obwRXiK0cy6ELkhVmDAoCQRjUCw37wo760K10jQHMNlFE0b1eeknksSSQPaMkK4AaMhiuRntKc5yfD0VXir3NbZ2ac6K5yU/waxh4RYMJJNWktI7Y09ZI3JUXJxyVQMnlv31VJdNJ2lPyaFw24mLMzNzYlj62OT/Ot5tgLKrhuhU66MJS0WhIUUUJFlCRIY0JyTmhCSKEJYoQlihItGhCTQhZQhOrO9miBEU00QY6mEc0kYZsAaiFYAnAAz6BUToI3G5GacHkZBOH4xejGbq7Gdxm5uBkeI7W9RCOmIJFjbXTIpcTxqhvxa6cFWubl1YYKtcTMrA7YKlsMD4U/moW3dYC2vYkxuKaMvjzBB9IKnIPoII+LFS9V4zzBTbkFS8fSq+VdIupsct3LN+22W/jUHRIb3sn847ioW5nZ2LOzMx3ZmJZifEk7mp2ta0WASXQDS4mnIFGYTybiNyqCJprjRpCiJppimgbKOrLY0jGwx3VXjZAeuyxtvCeXOORTDqeYYeIII+UEGrALXDiPFNJIU9w/pLewqFjuZgo5AtrAHgNedI9AquaSIm9kvOOTTiPE5pjqmleQjlrYsB6gdl+KpWQsZ6oSFxOqYk1JZJdKUUIujKKSyRboSWWmNKhCY0JUmhCWBQhLVCeQJ9QpjpGMyc4DvICUNJ0CV1be9PyGmdIh9seIRgdwK11Te9b5DR0iH2x4hGB3BZ1Le9b5DR0mH22+IRgdwSlgb3rfsmjpEPtt8QjC7gtmF/et+yaBUw39dviEYXcE99myBonWNg0aBB3jUqBA2AgONs4JPhmsNtFHzMkRlbZ5vr234/RT84bg2OSy5nZ2QiORAiiNQrNkIC5A1FeeGG/fg+O08EDYonsMrHFxxEm2ptff2fre1zrkGxTp74MxLQNuCOSsc9VpVt0znONs6QO7IyaYonMaAydu7+YjfcjJwy/5E77J+ME5tTS4usqVFsObMSQ2Tky6R2ApAAddgR5vhgCVtG7EHGq04EdnEm5y3/VGMewgXsodAqwMhGTkDOSSNj2RtjP8PDezSh0Mxc+ZrgdRcZWG7PjZNd1h6qJfXryRaDCwJCamGSXMUZSLPZ5KCR6vlENNRshl5znmn1rC4sMRBdv3/NK92IWwrXE71p3R+qmQoSchzqGZC50kRjSQTscHHfnuWipW00T2c6w4uNrXFgL9bfqUr3YiDYp2l6pJLW7HZRkqrHsRxovnJtjqzgDb3Q7HG9Y0T2tsydvcHEWuSSMnaZ3vrkLWSh43tQprsacC2G6lSWByTpIVuwq6TlmJ04ztywMTCkdiB6TYDcHduepN+Avew70B49lRtyjszMI2UMzEKFbCgnIUbchyrWgmijja10gJAGdxn5qAtJOQSFt39637JqXpMPtt8R9UmB3BFWBvet8hpOkw+2PEJMDuBS+qb3p+Q0dIh9seIRgdwK0Y28D8ho6RD7Y8QlwO4FCkUjmCPiNPbLG82a4HuIRgcNQhVIiyzFCEWhNV58nr4hmJ5BwT8SCvOuWbS6riaN7f8ls7MP4bj2qx8M4xDPGZY3zGuQWIZcaQCchgNsGuWq9m1NLMIZW2cbWGR100V5k0b24m6JvbdLLR45JVlJSLR1h6uQY6w6V2K5O/hVuXk9XxSshe2zn3sLjdr81F0mMtLuCkW4vELf2QXPU6Q+rS3mtjB04z3jurPbs6odVdEA/EuW2uNR26JXSNDce5ObO/jkiWVW9zYagxyo0nvOrGPjqGajmjnNO5vWGRAz+SQPaRfcmsXSe0aZoROutRk5JCYwp2kPYY9obA+Pgatv2FXsgE5jOE+P8At18lDz0eK11KtKANRI0gZJzsBzznw9NZYjeX4ADfhvUtxa6rZ6fWGvT1x541COQr6845emuhHJLahjx4PhcX8NVX6THdSfE+kNvBGkssmEkICMoaQNldQI0A7YHOs+k2NWVcroYmdZuoNhbO29SOlY0XO9M7HpnZSusaT9pjhQySICTyALKBk9w76t1HJnaVPGZXx5DWxBy42Ca2eNxsE5h6SWzXBthIeuBZSpVxuoyQGI0nYHvqtJsStZSCsLfwzne44201SiVhdh3pfGukFvaBTcSFNerThXYnTjVsoPLI+WmbP2RV15cKdt8OuYHzSvkazVHvuKxQwmeR9MYCnVhjs5AXYb7kjbFQU9BPUVHR4xd+eVxu1z03JS9obiKbv0htxbC6MnuJx2grnm+jzQNXnbcqsN2NWOqzRhv4nC44X17knOtw4tyjf6f8P/HN+6m+xWj6I7W92P8Ac36qPpMfFSfD+kFvPI0UTlnRVdhpdcKwUg5IAOzL8tZtXsirpYRNK2zSSAbg5i+4dxUjZWONggJ0ltmuDbCQmYFgVCvjKqWYasadgD392KldsOtbTCqLOobZ3F8zYZa6peeZiwpFp0ktpYXnST3KMkOxV1wcKcYYAk9ochvnFLNsWtgqGUz2ddwuACDl8O5SNmYW4tyJwvi0VwheFmZQSuSroCRzxqAz6xUNfs+ehk5ucAO4Ag+NlJFI2QXam445AZzbh/dRzXDe9DEasYJweWamOyqptKKst/DO/Lu070NlYX4N6hfKIfuZf1qfQkrc5Hn/AK8/0n5hQbRyi+K52BXp91hpWKLosiFa5n9q1HEeAXaHYNHwP+4q6dBh9z3HrP8A065bblRJPVwufqLf/ZVp6OKlBbHoRfiqzw2/c2SWcO8lxMQ3oTCbHwBIOfQrV2FZRsbtF20J/UiYLd+fy3dtlgseea5tupKJYw6LXiiZzoeBM8s6Lhlz/CmVMvO19DJ7QefFoKRjbRyN/WqdT8WvPa8RG2xB1SL1uH8wFdLZzjfb5arR7P2cNqmobP8Ai4nHDlrnknOlkMWEtyWrnEo4ZbzOY7doVZjkAaizjJJ2z2VAJ5a6WIdHdXVULMUoeQB2C31J+CR2eBpOSLZ9HLVuJ3Fs2RBHHqQ9Zgg6ITq1HY+e3PamT7ZrmbIiq2i8hdYjD2uyt8BmkbGznC3cmCXsiWV7Ajl4EmhRG7ijPLqx3aW6tDgbdo+NXHUsUu0qaoe0NkcxxI34gBa/aMR8E3GQxwByurvY9GLNuHLmOPLQCQy6RrDGPWX18wAe7OMDFcbUbc2g3axAebB+HBute1rdytNhZzWioL3LNwuIN5sd26r+iYA5H7TN8tdy2FrNsyFmRdGCd2eKw+V1Tv8Ahi/FO+L31rePDFw+1MUvWDLBY1JHqjJ2B7WTyxVOjpa3Z8Usu0Z8bC02BJPz46WCkcWvsGBJ45I8fELm5T/h51dh3kM2Meo+b/eqWgbHUbKhpXf91hA8CfLVNeSJC4bildPuIeyp5HjOYbdI0B7iZMsSPSTkf8umcmaMUFM2OTKSQuPwbYff4pZ343XGgU708v1ZLK1Z9CuIpJm96mAqnHf+GceKisXkzSPZJVVobicC4NHE3ufopJnXDWJXk3kjljuLOUJKiP1iBhlXXVgkA9wZVb+/UfKyOanlhr4iWOcMLiMiDbj3ZfBLTWN2FI4Jwi3bi13E0MZiSPKIUBRTmHcLyHnN8pp+0NpVcewqedkjg8nN18zrvRHG0zEWTK44utlfcQdcBhGI4V2wG9yC7e9UAn+7ir0VA7aezKNjzcXxOPZ1vmoy/m5HlNujXDng4jbCQnXJE8zZ5gyRzYBzzbABPpJqztasjqdlzGL1WvDBbg1zf7nLsSxMLZW3/WRVfspX6lFkD+xRMrSaNsuyKCM97BEJA7s+mtueOITF8ZHPYOrfhfh3nNQtJw56XXZOvhht9aaRDHHqXT5vVhcjT6x/OvHXQ1FTWc3J+Y51jfW5K2wWtZcaBcigvtEkd2XzKZ3eRN8hTgnfwOZF9WK9clpBLE+gDLR4AGu7ftkVjNkwuEl87q9dP3BtEZTkGRCD4go5Brzrk/I+mrHcQCM+/wCq6AU7KmzXaa5LnwrtTtWbgFKNhU/E+X0W8U39qzdiX9hU3E+X0RjWat8q6dA0zDOPFsfKlc9th2GeN3D6rH2gLvt2fVF6H9EDayGSVldtOlNOcLnzzv38h6s+NW+UHKUV8IhhaWtvc3tnwGRWHT0fNOxOK0vRCXq75OsjzdOjJ52FCzNIQ23gcbVIeUkHPUr8DvwQQdM7tAyz7N6YaR2F4vqpibgbtw8WmpdfVJHq305Urk8s428Kx4tqxM2v07CcOIutlexv8N6ldCTFgWL0ThktYILgBmhXSHQlSD36Se47bEY2pTyiqIa6WppjYPNyHZ37/sm9HBYGu3KEi8mUfXtqkPsfHuagjrQ2F84lNOM6+XiK3H8uJejNwM/F3n+XU6C9+Hmq/ROtrkrMOitqLV7VU0xvuxzly4wVk1HmwIGO7bHKuZ9IK11c2sc67m5Dhbh3FTiBoZhVW/oRxAJ7HW8X2Oc7ZkB0k7jRjl+brxXU+lGyi/pLqc878Ne/+9rqv0eS2G+SkuL9CdVrBbwOq9VIZGaTOXJB1Hsg75PxAAVm0PKcNrZqqoaTjbhAbutprwCe6n6oa06K4qgHIAeoVyL5XO1KtABVIdEGMt+zuhS7UqgGrKNnUjNkY2IB28K6v0ijbDSsY0h0Jue3Kx3qt0ckuJ3pgnQKQWL24kj62SVZGftadKAhVG2e8n+8avHlZE7abaosdga0tAyvckXPDcmdGODDvTy26GF7p5rsxyoY1SOMa+zoCKpOw7lPxuaqVHKYR0TYKLEx2IkuyzuSToTxHgnNpruu/NFtuiJgvkuLYxxxadMkfaycghtPP8w8+a1FJyibVbMdS1Yc6S9w7L4X8x3JRT4ZMTdE64Z0fkj4hcXRdCkyaVUatQOYue2PwD8oqrWbYim2XDRBpDmG5OVt/wAd6cyIiQvO9Rk/QcycQa5ldDEXEnV9rUdKjSrbYxqAJ9G3fWnFyqbDsttHE0h4FsW7O97b9Co+jEy4jon970fkfiMd2HXQkZQqdWonTKMjbH4Y+Q1n0u2YotlOoi04i7FfdqD37lMYSZMaZcC6IdXZzWs7K4lcsCmez2ECkah5wZM1b2jyjE1fFV04IwCxBtnmb6cQURU1oyxyZr0ZvBZNaGaIgspVvdNowdTJy5agCPQSPCrR29s87RFcI3XANxlm61gdeGSQU0vNc3f/ANJxd9Crc25REUS6ABKdWdYA7R37yN9u+q1Pyqq21gkkcTHe5b/48B3KR1EwssBnxUb0is5IeHQxSsrMkirlc4KhZNHPwGB8VPhqYqnaMk0QIDhex45X07Vo7OY5ha125U2tkrbCyhKi4pLqXCpvgXSH2LG4ERkLHUAHCchjG4IrOraAVT2kutbsuqFbTPf12ZkDTirTw7i/EZo1li4W7I+Sp9l2oyASDsSDzBqsOTOLMSeX3XOy1To3lj22I7U7F3xX8kyfPLT7VHoufeeX3UfTexKF7xX8kyfPbT7VJ6LH3nl903pfYlDiHFfyRJ89tPtUnoqfe+X3SdK7Er2y4r+SJPntp9dJ6KH3vl903pPYs9suK/kiT57afXR6KH3vl90dJ7FntlxX8kSfPbT66PRQ+98vujpPYs9suK/kiT57afXR6KH3vl90dJ7FntlxX8kSfPbT66PRQ+98vujpPYs9suK/kiT57afXR6KH3vl90dJ7FntlxX8kSfPbT66PRQ+98vujpPYs9suK/kiT57afXR6KH3vl90dJ7FntlxX8kSfPbT66PRQ+98vujpPYs9suK/kiT57afXR6KH3vl90dJ7FntlxX8kSfPbT66PRQ+98vujpPYkniHFfyRJ89tPtUvoqfe+X3S9K7Ek33FfyRJ89tPtUvosfeeX3Tul9iSbviv5Jk+eWn2qX0XPvPL7pem9iFNe8UVSzcJkAUEk+zLTYDc99HowfeeX3Tm1lzYN81TeM9KzdxBDAYcOrAmRXyArD8Ebc6sUmyxSvLg/FcW0W5RQyh+KRuHsUFWmtJZQluj0wKwtE06yaTZd08nn9nW36Lf9R60IvUC4jaf71J3p/0n4wLO1nuWXUIUZ9OcaiPNXPdk4GakVFQfCbzjAe3a4S1khn++iHWklrqXUjZkfEq9xwAd9qEKudBPKHPdvB7IuLROt15hW1u0clVfCpM7GJjkA4GcjI50IRf6bcR9h+2nV23sPVnqMP7J9j9b1fWdZq0dZnfTjGPTQhNeNeUW6ie9KzWAW1m6tLeQSLc3CYQ5TEnMhiAdOMrQhPeJeU4QrxFJMLPbu62q9ROysBErKJWXKg6iQd1oQit0/nVrxDGjyp7Ajs41VgZbi8thIQ5LeapJO2MKp5mhCiv9q00Udq86RN7ItHlARWUG4Fx1SAuWISILlmJ8PUKELpdibgW4MpikuNBJ6sNHEz4yqqWLELyGo58cDlQhVHhPSm8HEorK4e0kZ45XnSFJY2tWSNHRQ8jkTA6wNgDzOwFCEbof02e7vJoXRVhZWksXGczRQytDMzHJGdQDAADsmhCioul3E+rguSbTqJr4WmgRTdYEN08JbV1mnOEJ5d9CFK3vTZ04oltpT2LqS2klOQwvZo2ljjU5wV0hRy5vzoQoXiPlS6mLiKuU9k21xPFbKILho2jjKhDI65XVu2e0vIbChCkuJ9OZo/Zcaokk6zQ29lGFbtvJbRzM0na8xNTMTsMADO+aEKIuulgnija9Xsiwt7xRbvPDK9zcSyQiFGjfUVcALp355PLYQrf5OuLXFzaFrlI45YpZYGSIEIvUtowMseWPGhCnuK/eZf1b/RNIdE+P1x3hea05D1VmrvCVuhIt0JbIhNJZSkpNCbqu7+Tz+zrb9Fv+o1aEXqBcXtP97f3qZ4lYxzxSQyrqjlVkdckZVhg7jcesVIqKrXDOgqxyQPLdXNytr/Vo5mQpGdOkOdKguwGQC3LNCE34N5OY4PYwN1cyxWj9bDC5i6tZMNhjpQMca2POhCz/ZvBjqevuPYfWdb7D1J1GrXr0ebr6vVvozjNCFOcL6MW8Ms8ukO88xnLOqEoxVV0ocZAGnPxmhCBJ0TiMV9FrfF+ztKezlC8axkJt4KOeaEJtw3oJbQ3rXup3lMccahyuiPRCkOtQB55RMZ/ObxoQkcK6A20PVAs8qx2stnpk0FXilk6xi2AN+7buoQpbhPAlhtBaGWWRAjRq7NplWMghVDpggqDgMNxgeFCFCf0DLFDLfXcphSRLcuYdUXWxGJpNSxgyOFJwWzvvvQi6a3fk1t4okbh49jXUMcixTKQC7tC0Y644OQSckgZzuKEKOvPJrcCyihgvpjJAYpIY3MQgWZHDFtSxa8AliDzJIzQi6l5/JjZOj6tXsh5TMbrs9eshl6zKnGkAcsY5UIT9uhcRtr23Mkmm+mlnlbsalaXRqCbYx2BzzzoQss+hNvHeT3up2lmQRjURpiHVpGxjAGzMEXJOeXpoQmtl5OrWOe0nLyObOBIIlYroPVmQpKwA3cdY2O4bUIU/wAC4OlqsiozMJJppzqxs0zl2AwOQJ2oQnHFfvMv6t/omkOifGeuO8LzYnIeqs1d2dUoUJQFuhLdKC0l08Mul4pt1LhTqPic6KFSeZVHJVmkVR6gGwKeHO0uoXwQuOJzQSewIb8buvhNx84m+1Tg53Eqs6KH2G+A+iEeOXfwq5+cTfap2J3FQGGL2B4BbXjN38KufnE32qMTuKUU0R1aPAIUnH7vkLq59fsibf8AxUoc7io3MhOQaPALQ43d/Crn5xN9qlxO4pOYjH8o8At+3t38KufnE32qTEeKDDF7I8Ate3l38KufnE32qMR4pOYi9keASk41d/Crn5xN9qkLjxTm08fsjwCcxcWu/hNz84m+1TS93FWo6SI/yDwCN7b3Pwm4+cTfapuN3EqfosHsN8AknjNz8JuP3832qXG7ikNPB7DfAIT8buvhNx84m+1S4ncSoDDDuY3wCGeN3fwq5+cTfap2I8VEYIvZHgFg43d/Crn5xN9qkxO4oEEXsDwCV7dXXwq5+cTfapMTuKcKaL2R4BSMT33+8up4+Rw09wXwTgHq0JcD0sAD407r8fNRONOMmsB7gLeJy8LpyBc7/dl7t3gvj1DNwCfk276XPiUwui9239f6bJvLJdEYS9lfUFOl55o2YSDsjDtoOR+DqJPhQQ7intMP80YHcARl3C6hXiKkqwKsuxUggg+BB3FRWsrzSHC4zCTmhG+yzSaEuEo1MVvRaLUoCYXgJ5d+xvY6FCevyNY7Xp1ejHLGPrqJhl5w30WO2SrNS4PHUzt/ZOGt7BkizLobqlMgXrCet0x6yxYMCdRkwihQcecNquhrLBRF9SHOs24vl3buB8brfsHh2Mm4lXBUcg2fdGV2HYG2gBgOYz38qLMQH1QzwBBsRYdbMsrFoAU6tj1okI/C0iPAO+Rk9wBA5kK0NF0yaWoexuHI70jiMViIvctPW6owdLXBAOlOt0a8gxZ14Jy2fRQ61skkZqMfW0z4efanEfC+HEti6bbdQW0gqIgzLrMXna9QBx3DbNLhZxTXT1AA6n6utTcL4cDj2VIe2R2QrjQZlCnOlR97LEnfcZAPmkLWcUomqT/IFqaw4escmid3fSeryCO2OsYDzRt2UUk5yWOMcwhwW1TozUue27Rbel2PD7Eplp5EbTupUHDhATjCnUNQIG45jwNM6hGZVn/qmus1gKcRWljnDSyKM81YONOlT3xKeZYZ/N5b5pA1imMlWBcMB7Dlv/qKGEsg8BLlkCk3AwwywjRlVcb5LMyEgjzfjJhZcJpkqsD8rH+X9frVI4dBaLcOJ3V4SrGNiZBn3dAudGGDdWHOOW457U5oaHG+iinmndECwEOBF/A380wENr1KsZXMusBkUbCMOQzDI5lMEDPPOe6lsxBfMZLWytr22+qRxhYdY6nRp38wzFca20Z63tatGnPdn46a+18k6n5zD+Jr+uG5MQKYrICsNpZ9QCdutGMk57DEj3GPG/Wb4ZxkqTpXfJqS1gqb5OdNt39uJ7OAOR1O5PrzqYNpiVfOrqIRGZVYjnPM2VjbHcoZvE7042GvkooxJL6mntG9v9I3/JMJONwk72mf0ru7LfKHUD9mmF44KcUjx/3P+LU8tb+3lwoZ7dttKzOJYCQCAOt0h4sgkZYMNznxpwIO9Rvglj6xGIcRk7w0PdkhXtscNHONHV7Y2LW64UI6HPusJJ80EjtdnfOUI3FEb7kGLO//AC7DwI468dVCy2xjYq2NSnfByPEEHvBBBB7wRULslrQ4XtDhvWqbdT2Q3enAKF0iCXpVAX3T+44M6wJOWUq+NhnIDZwfDu5VC2dpkLOCoR1zZKkwAG48MlIR9EpTGrqynWkUiA5GesjMkgPh1YxnnnUMc6uCI2TTXxsdhcNLjwyHio646O3BBOYzpDMVV8sNJlBXGMFvcJuRx7md9xkEZCQ1jHHO4+H64hHk6G3Sgk9WQCRkPsWBVdK5AycuBj/1l3NFMbWxdvgkz9FLpDhgg2cntjbQyrj1ksuO7ffGDSc25KK2I6X8EsdDrvUV0plSAe33sQFAOMEnOdu4HlggHNlJ06LifBAtejU7s6KFLRsqEah2iys66Ty81Sd8cvHakwHRSdJjABN7HsT1eis43OjAOnOrb731mdhnGnf+HPam825TR1sHb4dtk4/opdY81Ry5uvM7Y+XA+Md29JzTlL+1KbTPwQpejdwFJwuy6gNWS3ZZsKAOeEY4OOVAicj9pwGwF/DRDk6L3WrSFBOGYYOc6RETjbn7qmAee/hTuacoDtGEi9/1+gmfFuBTW6hpQuC5QFW1ZI17j83sNv6KHMIGaIqmOY2Zf9f+1GAUxWLJYWkUgCk+BwkuXA3jAK7ZHWMypGSPBWbWfRGacwXKiqXWZh4/LU/T4qZaYW8ZuFGJMmC2zgtG2kPPKTvqZQ4UHfDuxp98Ivv3Km1vOuER09Z3bwHx17rKvukWd5ZCeZIiByTzOWlBJqPLir4L9MIHx/8AynkfCyeUN25yo+9dXu/mg7PjPdTsKiM4GZezxJ+iBIqIzK0MgZSVZXlAII5ggRg002GoUrQ+QAtcLdg+6meG3XWxMhA12ytLb956pd5oMnJIA90Tngoe7anNdiFt4UM1PzTg7c/J3fuPxORTXi0eUVttSEKcHIKSBmj35HDLKPQCo7qa8XF1YpnYXEbjn8Rr5EfG6ic1FZXcSatUipnNYFoTcKJMZFRSQ+jJ0khtGrv092efKmjCTlqoucia8htsW/ihyG4RUduuRWx1bHrFU4AxoY7HAA5eAqbMBQfhvJGV0OC8dDlZGUjG4cjk2sZ33Go6vXvSXKeY2EWIHl3IlzeySAdZI7jBHadm2J1Ebnfff4h4CluUNYxvqgJHsqT8Y/4Q89uT+eOfInn499Fyjm28AiJdSH/eP4+e3MnJPPxJPrNNuU9sLTnYeScxXL4ZdbYchnGo9thnBY8zzNNLnKyynYSCQMkUXrg56x85znW2c+Oc86aCSpzHHb1R5IRvGHJ28PPPhjHPwJHqNOzUTmsP8o8li8TmUFVlcKc5AdsHIKnO++xIpwJCrSRRuNy0IY4lPgjrpcN5w6x8HlzGfQPkpcRTOaj9keAQnmdvOZj62J8fH1n5T400lPawDQLSrSKUBLpE8KT4XDI6MkXnvNboBkDOY7nY52wfTUjcxkq07mNcC/QB3+KPxeJjFZRqpJ6uYgKMkyPdShlCr39lRt4DFDgbAKOnc3HK6+Vx4WyTH2snBOYpAVdYzlCuJH8xDnGCe71imYSFYE0R/mGhPwGqvT8ZvhlfYgUxrEGMk3WYSeUDtkEawxTGea6SSSSTVnnH8FitpaU585rfQWzAv+hvURedGLyeR5WjRCxJIJYaAgdRnIJx7iQD35U9+0Jie83WlDtClgjEYJNrbtb27f8Ay+ac2vAGtb2z1HIleVGBxkaQUk5fglHBGdyDnAzilEZY8dt1HJXCqppf/EA+fzBVbEq9QwWMp7hGWYknrXFxENYzy2c8vD000Wtlw/urT3HnQS6+ZsOF2nLyCiNdNspOcSgPGhOFt6FJL3ClCY5/BO7jjMrwJbnToTGCB2jp80E5x/CohAxry/eVnsoo2TmYalOIukEyrhMIWQI7oZFaQJA1vGW7eAVRtsAZIBOcVZ5woNGwm5z/ALZ3UhcdNbhjnTGp1I2VVg3Yk1gatWcZ29RPjml50pg2fGN5KY3XH5JFAZI9Xuep8N1knVFSpdie15vf4n4m48lKylDTcE78t2fBHfpHK0kkhWPMkXUkAEAR6i3Z3ypGcZznA9eTnSlbQMwhtzkbp/F0unH4EXfzDk7huRLEgdo4HIDAGwFHPEJ42VGdSfL6LH6WTH8CH8E+Z71tQ2z4/wDnxpOePBSfsuIfzFCPSycHOEICsukhtADaM4QMAPM5cu0aUSuTH7OitYE9/ilP00mEjMsceC2QG1s2kO7BSxbOMt3YxpAGBtSiQqudnstYuKgOI3rTSGRgoJCDCjCgIioMDu2UUxxubqzFEIm4Qm4FIpglKKRSAJdIlWUJU+4codZYztqUOPXCSW//AJNKfiFObnkq8xwlrvh4/cBTCqOoUplzYyOxAZ4y9tKw1kMm40ygglTsJAfEU/dcblVuTJZ2XOAcD1hprxGnEp/F0mnbBFonUsyO4YkdYYxCI26zsgEdSvIY9FOMpO5Q9AiblznW0y3XvcWz4pE/SW6IAUW0WxD6ZIiHHbwCGdiAA57+e9NMr+wKyzZ9NncudwyOXdkAmL8ZuQCDdIoLFyACe0Xd85SM7anYgZxv6BhuJ+l1OaWn15o6Wzy0Ft7uxF4ddSkyXDymXQGSE9vtXdxGIlCqwBJWMajgckWnsvqToq1QGC0LW4b2v/SCTu4nLxUZxdlSEqoADMqKB72ManJPectCvM7xnwpTkE2Il78R7T46eV/FQGqmK0hGUnnRZMMhKWKRPulgUJVvFIiy3ihLZKVaS6c1qMiU0qwxiLSKXIIbvTlE56AzU5QFyTQmKz2vDbccPaWRwXfWY/czqSZSQsYkGc5CqSrYGH1DcZMoaMF1nullNUGNGQtftHGyrYFQrVCWBSJVlCVZQhEglZGVlOGUhlPgQcj10A2N0jmB4LToVYrS7OVliYIo7IGAwjdtjDNqO8LLlV7iGGTlSamDt6zpI73Y8XJ8+0cDvP0KHPwqGXtQMkLN/uJW0qSd/cJm7LKcjCvpYZ79qY5odpkrcVTJEMMoLh7Q1/1N17yLhDPRi9+DSn0gBh+0pI/jTeafwUx2lTW9cfG91icA0t90yCP/AO1GVmuGzyARSVjz76QgDwNPbHb1lVlrw4fhC/acm+eZ7gnF6+cKVSKOFMxjIkS2Vj2nfP3ydiAQd9ZGBgA5k7NyoNO+5JOu7F3cAN/DeqvxK86xuyCEUaY1O5Cgk9o97EksT4saYTdXGNwjPXf+vIJnmkSpKrSpAEVaRPCIKangJQFCdZLVaRPDUZVppU7WpVIpCbJDvTlC5yCzUqgLkilTVvFInAKYh4uqrpFvDg6dQzNhyvJmAfBOcnw3O1Px9ig6KS7FjN/h9FGAVGrYWUJVlCFsUJQFuhFtycWkzRnUpwcEHYEFTzVgdmU+B2pMVtFIYWvbZ36+6lE4mhHazGdxsomjIKkY0MwYLyONTDIGwp4fdVH0zmaZ+R8RcX7bfFDeS2yxzbnOMZW4GNtyQsOOe+3jin9VQOM1gOsPiD54kibisS40ksAOysSdUoPpdtz+7HrHOluAoDE92vmb+Wnmoa8vWcBcBUXzY0BCKcYzuSWbH4TEnuzjakJupgwNN9Tx/WncEyJpEq1QkRFoTmpa0JyWKaVIEsUicEVKRStRKRThY1ATXIElOVdyHShRLKEq2KRPS1pEoW6E5ZQhZQhKFCcFg50I3otMKsjRIlpWqKRN2qQKo9DalUe5CalTChnnQE1bpU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ITEhQUEhQVFRUUFxQVFBcWFBQVFhQUFBQWFxQVFhcZHSggGBolGxcXITEhJSkrLi4uFx8zODMsOCgtLisBCgoKDg0OGxAQGy8kICQ0LCwsLCwsLCwsLCwsLCwsLCwsLCwsLCwsLC0sLCwsLCwsLCwsLCwsLCwsLCwsLCwsLP/AABEIAREAuQMBEQACEQEDEQH/xAAcAAABBAMBAAAAAAAAAAAAAAADAgQFBgABBwj/xABSEAACAQMCAgUECwwHCAEFAAABAgMABBESIQUxBhMiQVEHMmFxFBUjUlSBkZSy0dIkM0JTVWJyc5KTobEWNDWCosLTF0NEg7O0weHxNmN0hKP/xAAbAQABBQEBAAAAAAAAAAAAAAAAAQIDBAUGB//EAEMRAAEDAgMDCAgDBwMEAwAAAAEAAgMEERIhMQVBUQYTFCJhcZGhFjJSU4Gx0eEjM/AVNDVCcsHCgpKiJENi8SWy4v/aAAwDAQACEQMRAD8A6dG+9CE8ByKELIn7qEJyDQhKoQmXGP6vN+qk+galg/Nb3hV6v8h/cfkuTzOQpIBYgbAYGT4b11ZXBRtD3BpNhxUanF8Flde0uMBCTklguncDfJHopmPitJ2zLhro3ZHiOy98rpacUIJ6yMqAzrkMG3RdRB+IGlxpr9nCw5t9zYHS2RNrpI4sc9qMhcIxOpSQrkhSR8XdRi7EO2c3D1X3Oe7eEkcWbL9lcJ1m2ptR6sNj8HG+PGkxFSO2awBuZu7DuFhf4/2S04kzI0iKpVPFiCcLltserGedLiuLhRuoY45GxyONzwHhv4LZ4kyjtKNRQMoVidRZsKvKkxIbQNeeo42BsSRpYXJ18ECXjRAB0r5iuQWbPazsMKfDvxRiU0eymuJGI6kacOOfyujScWALLjtB1QDfdW075xj8I/JS4lCNmkgOvlhJv2i/0S/bIa5F050BipB88oO2o9IJ/nRizsmHZ5ETH3tiIv2X0KzhvEDKzDC7KrZVi3nZ2OwwdqVpuUlZRCBgcCcyRnloO9XPoqf51z20fzz3D5LpNi/ug7z81dFOwqitVaAoQnlstCE7oQmd3JgUIUb1lCE1DUITy3ahCXKO+hCNG+RQhFDUITDjco6iYeMcn0DUsH5re8KtWfu7+4/JcsniDKVYZBGCK6wrg45HRuDm6hMJYoY/vhZi409vU50qQcDA2GSDTLNC0GS1M4vEAA03yyzKHF7Fjw4x2tRXIZjjk2BjYek0nVCe/p0pLOFuA7QtvDaoQxA7QDLgMy4U5yAAR30vVCGyV0rTGDpkdAc925a0Q5K9ZJ7oCdOX04mB3xjA5nnSZIxVJaH4W9W2eV+r8UpJbc68Me0mlsBu0o7OoDHaPdkUXakcyrGHE3Q3GmRO5YJrclZNWdACLs3eDjAxuefKl6uqDHWNBit62Z0QpEt9K+6OFZdA0lu0qcwwA/O7/Gk6qkY+rxHqC4N87ZE8L9yMWtwp7XZJSXbJ5EBMbb7oBjntS5KK1VjBw5i7fmT81tLOFXVR2ZMMwPJyDkEk435n5KLBIamqcwvdm3IdmXBOrazRDlduyqfEpJHx5JpzQAqc9U+YWdxJ8VZOjk4Xn41zu0fzz3D5LrNi/ug7z81cIL5WHOqK1U6jweVCFJQLQhLkahCiL6WhCjutoQm8clCFIWrUITzGaEKJ4lNOgJiVWxzByG+LuNTRCIm0hIVaofUNF4mh3Yciq2elcpJGF2OCN8g+BHca02bOieLtfdYcu254jhfGAfig3PSGR1ZSFwwIPPvGKmZs1jHB1zkq023JZGFhaM8lD1pFYaBJCTJG3cocHx7WnGPkpLKzHM1sLmHUkHwTGCxljwU0MdBRgxYAdpmBBx6eVMwkK++sglu19wLggjuGvhkkx2cy4VdJCx9XliwyXOWIwDyIFFiMgnmpp5AXOJBLsVh2aI1naNpbX2dcSR47wVVlP8xSgKGpqmBw5vPC4u7DeyVa2smqMvoAhBC6cktlQu+RtsOVAaUk1TCWPDL3ebm+7O/xSUsZFWHGkvFr2OdJD5zvjIPLuoDSLJTWRPfIHXwutnvyQX4ZJkN2SS0jMNboAX04ClRn8GkwlTNr4bFmYFmgGwJyvqCkx8IcaTqXXGgCc8ag7Ng7bjBxnnQGkWSu2nEcTbHC4m/G1gMviL20RZLCQydbqUMGUheY0AYxqxnkW7u+lwnVRNrIGxcwB1bG533UpT1kJccpHKqE9AyZ+MkrXpNrvpo+ba0EZ+adR8Tdf/moHbLjAuXK23bszjYRjzVj6KcQmmY4wEHNjnc+C1mzMgZkxxPyW1TS1UmcjA0fG6vcR2qsryFcvgUIUDfS0IUdmhC0DQhPLWShClI5KEJEp3oQojjXRuG47W6PjsuuzAeB98PQaeyRzDdpso5YmSizxcKn3/BbiA9tda9zrt8o7jWnDtQjKQfFYNTsFrutCbdh08UzrVhnjlHUN1gVFJLTm0jbdu7xWVMqyyhCRPnS36LfypCpYT+I2/EKO4MGG0mdRRCp306MDsjwYHn3mmtHFaW0Swi8VsNzfS9+Pcd25CUfdDaiR2xpHu240rjBU6cZ8fTSWzU4P/SNDQNM/V4njmshgAgVm63Laeswzk4yc5HMDx070W6qa+UuqS1uHL1bgW8dL9+SPwTVh9yU1DRs4HLtadZLYzjn6aVqg2ng6lvWtnp8L2yupKnrKWUIWVHJIyMXcbKWKCSU2YLrRrMm2oNIx8St2l2CTnMbdgTqx4YZGGrl4VlSzPlN3ldBBSxQC0bbLoXBbAooAGBUSsKeVcDehCj76WhCg7mTehCBQhaFCE6thQhS0MZxQhbmi2oQsj5UIRAoYYIyO+hCir/o5E+4GKUGxuEjmhws4XCrl90bZfNrQh2lIzJ/WCxqrYkMucfVPkoa4sXTzgceI3H/AKrWhq4pdDnwXPVOzaiDNzbjiE3q0qCyhF1maEXWZoRdZQhbC5qCaojiHWKtU9FNOeo347vFEWGsqbajnZRi3auhptgsbnMb9g0Ro7MnkKzHPc83cbrbjiZGLMFu5StjwItzFNUitHDOEquNqEKxQpgUIQrp8A0IUFeS0IUcNzQhG6uhChF6Q2nfMnxBj/IVP0WX2U3G1Hi6XWK85SfVHIf8tOFHKdyTnGp2vlCsR3yn1R/WRT+gy9nik51q03lEsTtiYeuMf+Go6DL2eKTnWpC9PbAfhv8Aun+qk6DNw80vONW16fWPv3/dtR0Kbh5o51qWPKJY++k/dn66OgzdnijnWpEnlCsDz6393/7pegy9nik51qY3HTOwPLrf3Y+1R0GX9FHOtURdcd4c/dMp8RGB8o1YNW4TVRZZEdqzanZ9LPnax4j6KKfiUGrCyZzyLKU+XOw+WtNk+IdYWKwKjZM0WbesOzXwTkVMFlkEGxTSXicKnDSAHvxlsevSDUMk4Z2rQptmTz52sOJ/V0pOMWv4wn+4/wBVZs01VJk0WHet+m2TTQ5v6x8vh904TjFv74/sN9VUuiTHP+61g9gyCcQ8btQd2b9hqOhTcPNLzjVL2nSnh682f921HQpuHmjnWqQHTrh45SMP+VJ9mjoU3DzRzjURPKFYL3yt6oz/AJiKBQzHh4pOeaiDyn2XvZx/y1+3S9Bl7Ec81Il8oNi/+8Zf0opP8oNIaKYbkvONTGXpVZtynT49Q/gRTDSy+ynY28UhOk9kOc6/Ern+S0dFm9lGNqN/S6x/Hr+y/wBmjok3spOcauUCt1VlsGhInFrA8jBEUsxzgDnsMmq9TVRUzOclNhpdPZG6Q4Wi5T72huvxL/w+us30h2b74ef0U3Q5/ZSf6P3f4h/4fXR6RbM98PP6JOhz+yt/0du/xD/w+uk9I9me+Hn9EdEm9lbHRy8/EP8A4fro9I9me+Hn9EnRJvZWx0bvPg8n+H66PSTZfvh5/RHRZvZUZNGUkeNwVeMgOp5qWUMP4EGtOmqoqmMSQm7TvULmOabOCd2PCZ5gTFEzhTglcbHnjc1WrNrUdG4MnkDSc96cyF782hEk6K3p/wCHk/w/XVI8o9l++Hn9FIKaXgk/0X4gBgQTAeAYAfJqo9JNme/Hn9E00RJxFmfcENeiF78Hk/w/XTfSLZfvh5/RS8xLwR06KXg/4eT/AA/XTxyj2V74ef0TOjSnco6RSrujAh420uDzVsA4+QitamqYqiMSRG4Khc0tNitE1OmqXsOi93KMrEVU8mkOgfIe0fiFYVZyj2fSnC5+I8G9bz081ZZSyv0Ckl6A3PfJD8sh/jorIdy2o79WNx8Pqpxs6TiEC56F3agkCN/Qj4J/bCj+NWIOWNA82eHN7xceSa7Z0o0sVA3ULxtokVkbwYFSR4jPMekbV0dNWQVLcULw4dn01VR8b4zZwsmrmrKagmlQtk4FCEPTSoTymoWUIU90K/rcfqf6BrmuVf8ADj3tV3Z/5/wK6UK8rcuhS1FREppRAKYmlEApCmlEUU26YVxvpV/ad7+lB/20dev8k/4cz9bysSs/MV08mH3qb9Yv0BXKcuf3yP8Ao/yKs0A6h71dK4lX1lCFlCFlASLinFombiF4qgszXJCgcySkeAK9i5Pysh2Y2R5sALk9ix6kEyWC6N0Y6JR24DyAPNzyd1jPgg8fzufqrhducpZq5xjiOGPhvPafor0FK1gucyrEwrmLq6EMinBPuhsKddPCZcT4dFOhSZA6+nmp98rDdW9IINW6WrmppBJE4ghNfG2QWcFyrpPwN7SQAktE5xFIcZyBkxvjbXgE5GxGfAivVdgbdbtBmF+TxqOPaPosSqpDCbjRRKiuiVJJY5NCErFCEbNIhZmhCnuhJ+64/U/0DXNcq/4c7vCvbP8Azx3FdMFeUuXQXyVM4504lgupoI7ZJBD1eWaYoT1kavy0Hxxz7q6jZnJnp1O2YPtfdbtKzZ63mnlpCZjyjXPwOP5yf9OtD0IPvPJQHaQ4JY8pFz8Dj+cn/TpPQc+88kn7RHBKHlKufgcfzk/6dJ6DH3nkk6eOCq15eST3M9xIixmYxnSr6wNEap52B73PLvrsNkbPNDTiEm9lSnkD3XC6F5MPvU36xfoCuE5dfvkf9H+RV2g9Q96uTtgE+AJ+SuLY3EQFeJsuYW/lSuHUMLOPDDIzcn/TrvGcicYDhJkewKia0DKyL/tMufgcfzk/6dP9Bj7zySdOHBb/ANpdz8Dj+cn/AE6PQY+88kdPHBOvJ1ZNNPdX0yBC8p6tQ2sKSiazqwMnGBnH4RqnyhkfQ00ezWm+9x7Nw+ZI7k6naJHmVdBrileVN6Y9OVtn9j26Ca4wC4JxHCD5vWEbknnpG+O8bZ6XY3JyWu67+q3zP0CrTVIjVMl6V8UY59kxx/mx28ZX5Xya7WPkhRNbZ2fxKpGvffJSHDend1GR7JRJ072jXqpR6QpJR/V2aoVvI1haXUzrHgdFNFtHPrq/2F9HPGssTBkYbEfIQQdwQdiDuCK4Kop5KeQxyCxC12PDxcJtxzhiXMLwvsHGx70Ybo49IOD8VTUNW+lmbKzUIljEjC0rjR1LlXGJEZo3Hg6Eq2PRkZHoNe2Us7aiJsrdCuZewscWlZGtTpiNikQtUqFrNCFP9Bz92R+p/oGuZ5Wfw13eFe2f+d8CunrXlDtVvrmPSPhdweIXbrDKyP7H0ssTsraYFDYIGDg7V6Vya2hSwULWyyNae0jiVhV0b3S3ATI8Iufg8/7mX7NdB+2KD3zP9wVPmJPZKz2nufg8/wC5l+zR+2Nn++Z/uCOZk9kodzw+aNWeSGVEXdmaKRVUeJJGBTmbVoXuwslaTwBF0hheNyAK0FGuh+S8+5T/AKwfQFeX8uv3yP8Ao/yK1KD1D3q5T+a3qP8AKuMi9cd4V12i898I+8R/oivfKb8pqwpPWTwVOo0QUIur50W6X8Ot7aOKS6jV11l1IfIYuxIOF7th8VeT8oNn1lVtCWRsZIvYdwFlr072MjAKkLzyi8NSN2S5jdlVmVAHy7AEhR2e87fHWXBsKtc8NdGQLi+mimM7bZFcqsAxXXIcySkyyMeZd+0c/LXsVFA2GFrGiyxZHYnXUnFw2dgGWCZlO4KxSEEeIIGCKik2pRRuLXytBGRBIQIZCLgFafhNz8Hn/cy/Zpn7YoPfM/3BPEEnslWHoCtzDO0bwzLFKCSWikVVlUbNkjA1KCD46UrkeVfQqmJs8MjS9uRsRmPstCh5xhwOGSvjVwTdVsLknTm16viEmOU0cc3o1bxvj9hT8depckagvo8B/lyWFtFgEl1GotdWs9LoQkMKEJBpUKe6C/1yP1SfQNczyt/hru8K9s/874FdSSvKHLfRBUaairTSUwoi00lMKr3lJ/su7/V/5lrT2L+/x9/9iq83qFcq1bCvb26BYO9dE8lv3mf9YPoCvMeXX75H/R/kVq0HqHvVzn81vUf5VxkXrjvCuO0Xnvg/3iP9EV75TflNWFJ6yeqKnUaUaEWSTQhYopLBCXSpF17ot/U7f9Wv8q8Q24f/AJGf+p3zXQU35Te5STVmAqyhGnJ4Q2pwTwub+UxPuq1PjFOv7LRH/wA13/Io/mDuWTtQaKuAV36yFuhIkmhKhMKEKe6C/wBcj9T/AETXNcrf4a7vCvbP/O+BXUkryh2q3yqhxzp97HuZbcWzymLRlhKig641cbEenHxV0ezuTUlbAJmP13W7SP7KhNViN2EhNF8pzfAZP38X1Vd9C6j2/IfVQ9ObwSx5UG+ASfOIvqpPQqo9vyH1TTWtUb0o6evdWk1uLN0Mq6QxniIG4Ocd/KrVDySqKaobKXXt2D6qN9U1zbKtrXoQ0CzV0jyXfeZv1g+gK8w5dfvkf9H+RWpQeoe9XOfzW9R/lXGReuO8K47Ree+D/eY/0RXvlN+U1YMnrJ+KnUZWiaEqeQ8GuXUMkErKwyrCNiCDyIONxWZJtmgjeWPmaCNRdSiGQi4CVccJuI0Z3glVEBZmMbgKoGSScbAChm2aB7g1szSTuugwSeymQNaYzUKs3DfKE0EKQ+w3fq106hNGA2O/BGRnwrz7aHJKeoqpJg62Ik6cVqRVbWMARz5UD8Bk/fxfVVT0LqPb8vupenN4J/wDpw11OkPsR4w2olzKjBQqlskAZO4A+Oqe0eTUtFTune/S27UlTQ1gkcGgK2NXMrQC5t5SZAbu2XvWGZvid0UfRPyV6DyLYQJHdqyNqHQKu13qyVlCFs0IQmoQpzoN/XI/U/0DXN8rP4a7vCvbP/O+BXUVryd2q3yuQ9Lv7TvP/wBf/t0r1fkp/D2/reVgV/5pUcK6VUUqhC2BQiyWBQhdG8l33qf9YPoCvL+XX75H/R/kVp0HqHvVyn81vUf5VxkXrjvCuu0Xn3gw9xj/AERXvlN+U1YMnrJ6TU6YkmhBXV+gF3rsox3xl429GG1L/gZa8b5U0xh2nIdzusPj91tUrsUYU7e2qyxvG4ysiMjD811Kn+BrCgldFI17dQbqwRcWXC5LZ4WaCXaSE9W/px5rj0MuGHrr3PZ1WyrpmysOqwZY8D7IDGryYtClQr95OuEFQ1w4xrGiLPemQWf1EgAeo+NedcsdqMkc2kYb4Td3C+4fD+619nQW/EKub1wwWsFyPpRdibiFwwwViCW6nOd0y0g+J2I+KvVuS1KYqMOO/PxWBtCQOksmBNdOqKTmhCIaEJJFCFOdCB92J6n+ga5vlX/Dnd4V3Z/547iumrXlLguhVf4j0Ktpp5J2eYPLo1aWQL2ECDAKEjYeNblBylq6GERRBthxBv8ANUpqNkrsTkMeT+1/GXH7cX+nVz002hwb4H6qE7Oi7UseT21/GXH7cX+nTfTXaHBvgfqm/s+LtS18nlr+MuP24v8ATpPTbaPBvgfqmmgj7Vz/AI5bCG8uYFJKRGIKWwW7cKOckAA7se6u92HXyV1I2aW1zw0WdURiN1gr35LvvU36wfQFcPy6/fI/6P8AIq7Qeoe9XOfzW9R/lXGReuO8K67RefeD/eI/0RXvlN+U1YD/AFindTpq2FoSKz9AuNCCfq3OI59Kgnkso2Q/3s6fXorjOWGyzUwCojHWZr/T9leopsLsJ3rqVeWLWUH0k6MW93gyApIowsqYDgZzpOQQy89iNsnGDvWxsrbdTs514jcHVp0P0+CikgbKM1UJfJxKD2bhCPExspx6gTXYR8u2EfiQm/Y77fVVDs47nJ/wnoBFGQ07mYjfSF0J/eGSW+UDxFZ9fyzqJm4KduAHfq76eV+1TRbPaM3m6t2ANhtjl6K48kuNytJotkoLpdx1bO3aTnIexCne8reaMeA5n0CtLZdA6rnDAMtT3Jk8ojZdcotIiq4Y6mJLO3ezscsT8Zr2aniEUYYNy5p7sRui4qZNWaaEJRNCFoGhCn+hP9bj9T/QNc1yr/hx7wruzzab4FdKAryxwXQ5Iig1CQkNkQCmkFMJCItIQmXCWAabYppsuM9Lf7Tvf0oP+2jr17kmP/j2freVh1n5hV18lw9xm/WD6ArleXOdZH/R/kVaoPUKucynS3qP8q4yIHGO8K67Ree+D/eY/wBEV73TflNWC/1inwFTpi3QkQpQCCDuDsR40hAIsUoV06K9PhGBDek4GAlxu23cJ8bgj8ZyP4WOZ8429yTeHGekFwcy36fRalPVgjC5dBhuEdQ6MrowyrKQysO4gjYiuGfE+N2F4se1aLSDosJpLJ6GTTgE8Kv9I+ldtaDDvrlPmwx4aVj3dn8Eek4rVoNk1FW4YW2HE6fdQyVDIxmuX8QvZrqbr7jAYAiKMHKQIe4eLnvbv9WAPUtkbIioYrAZ8f1+gsSoqXSuSRWyqyWooQlYoSIOaEq1QhJmjDjDZxz2JH8Qc0ySJsjcLhcJzXFpuEH2vj8G/eSfaqDoUHsp3PP4pPtfH4N+8k+1R0KD2UvPP4pS8Nj/ADv3kn2qOhQeyk55/FbPDo/Bv3kn2qOhQeyEc6/ikGzh8T+9k+1SdDp/ZCOdfxTi1tkTOgedue0WyfWSanjibGLNFkxzi7VKuLNHOWznGNndf4KR402WnjkN3i/ehr3N0KbtZQ+J/eyfaqLodP7ITudfxTqCEKoVRgDYD0VZawNaANFGTc3RqckSWahKEF2oSoWaVCyCVojmCSSFickxSMmT+coOlvjBqjU7Mpan81gPwUrJXt0KlE6ScR5C8k+OKBj8pSsl3JXZxNwz5/2KmFbKN6Hc8SvJdpbycjvCssQPoPVgZFTw8naGI3aweF/ndNdVyO3plBaomdKgZ5nmT6ydzWxHEyP1RZVy4k3JS81IkS1FCEQUJFlCRN6VKsoQspEq3ihC3poQl0IVv8mfRlLyaR5xqhg0jR3SSvk4b81VAJHfrHcCDnVs7mnm2/FTRM3lXnifTqws5DbiNzowrCGOMIh97uy5wPeg+HPaqbKWV7cQCkLwDZB6X8BtbuyN3Aqhuq6+ORF09amnXhxtnK8s7g/GKdTTvY8A6JJGAi6qfkz6LR3byTTrqhhYIqHlJKVDNrHeiqy7ciW35YNitqCDzbfimRMyuVb77ygcPt5Tb6H0ISjukadTHp2YEZDEDkdKmqopZcGOykxtvZRXlI6JwiH2XbKq40mRUwEdWOBIoGwOSM45gk91WKOodiDHHJMlZldVrop0JlvozKsqRoHZDkM75XGSF2Hf41NPW4CWgZpjIr5q/wDS3g8NvwmWONBiKJEViAXwrKMluZY959NUaYkzNupnjqlcd6OWnXXtrEdw88WR4qjdY4PoKowrUrHWhKhiGa7R0i4xwyydI7iOMM41KFtw5IyR+CvoNZDI5Hi7fmrBICr3GumPCJLeeONAJGilVPuVlIdkIXfT2dyN6nippg4OIyuN4+qY5zbWXLUWtlVkqhIkMaEq2ooQiqKEi3QkWUIQBQnLdCFvFCFsChCVQkSTQlTzhnELiI6LeSZDIw7ETOC74AGFXzmwAPiqvLHFm+RPa52gV76P+TWWY9bxB2XUSxjVsysW3JklHmknOdOTv5wqjLW5YI8gpRFvKf8ATjpbbQ2zWVppY6OpOj73DGBoKAjYtp7OBy3zywW0tM5zg9wyRI/KwUj5Jv7MUjmZLrPrE8ij+AFRVX5xTmequNISdzuTufWedbgAtYKoTnddl4d2uj66jn7g5n82Dsn+ArBblMLcVcObVx+O/ljBEcssY3OElkQZPM4UgZradDGTchVQ4rr3GZC3AAzEsxtLckkkkkrGSSTuSfGsal/OarT/AFSua+Tu5gi4hFJcSJGkcczhnIUayojVcnvKyOfiNX6+5aAAoYeK6Nxryi8OgkDxr7JkZQDJAIzhFLFUMjEd5YhRnGTyzvTjpJZBw71KXtBUi0Vnxmz6xV56grMoEsEq7EHB7jzAJBHiDmo2PfC/uSkBwXD5IypKtsVJBHgQcEfLW8DcXVQ6obGlQk0IRUFCRLoSLCaEqTqoQhChKlChCUBQkSqEJJoQtUJV0byMcLVpLi5YZMZWCPI80soeVh6SGjHoAPiaya993hnBWIhldXPpR0enu+yLtoYsYMaR51nv1tqBI/N5eOaqxStYblt09zSd6pPG/JoILeWb2SW6pGfT1QGdIzjOvar0de57w22qhMNgSj+R/jyL1lnI2GZzLBnYMCo6yNT3sCpfHMh2x5pxDXRFr8XFPiddtkTinktZ5mMU6pC7Ft1JkjBOSqjk3fgnGNsg97hXEMw2z4pDD1rqS8ofE4bOxFnFgM6JEiA7pAoCkn0aV0jxJ9BqOkjL5MR0CfIbCy41I1bO5VsK7RxT/wCn0/8Aw7b6EVYVN+c1Wn+qVzfoE1obwRXiK0cy6ELkhVmDAoCQRjUCw37wo760K10jQHMNlFE0b1eeknksSSQPaMkK4AaMhiuRntKc5yfD0VXir3NbZ2ac6K5yU/waxh4RYMJJNWktI7Y09ZI3JUXJxyVQMnlv31VJdNJ2lPyaFw24mLMzNzYlj62OT/Ot5tgLKrhuhU66MJS0WhIUUUJFlCRIY0JyTmhCSKEJYoQlihItGhCTQhZQhOrO9miBEU00QY6mEc0kYZsAaiFYAnAAz6BUToI3G5GacHkZBOH4xejGbq7Gdxm5uBkeI7W9RCOmIJFjbXTIpcTxqhvxa6cFWubl1YYKtcTMrA7YKlsMD4U/moW3dYC2vYkxuKaMvjzBB9IKnIPoII+LFS9V4zzBTbkFS8fSq+VdIupsct3LN+22W/jUHRIb3sn847ioW5nZ2LOzMx3ZmJZifEk7mp2ta0WASXQDS4mnIFGYTybiNyqCJprjRpCiJppimgbKOrLY0jGwx3VXjZAeuyxtvCeXOORTDqeYYeIII+UEGrALXDiPFNJIU9w/pLewqFjuZgo5AtrAHgNedI9AquaSIm9kvOOTTiPE5pjqmleQjlrYsB6gdl+KpWQsZ6oSFxOqYk1JZJdKUUIujKKSyRboSWWmNKhCY0JUmhCWBQhLVCeQJ9QpjpGMyc4DvICUNJ0CV1be9PyGmdIh9seIRgdwK11Te9b5DR0iH2x4hGB3BZ1Le9b5DR0mH22+IRgdwSlgb3rfsmjpEPtt8QjC7gtmF/et+yaBUw39dviEYXcE99myBonWNg0aBB3jUqBA2AgONs4JPhmsNtFHzMkRlbZ5vr234/RT84bg2OSy5nZ2QiORAiiNQrNkIC5A1FeeGG/fg+O08EDYonsMrHFxxEm2ptff2fre1zrkGxTp74MxLQNuCOSsc9VpVt0znONs6QO7IyaYonMaAydu7+YjfcjJwy/5E77J+ME5tTS4usqVFsObMSQ2Tky6R2ApAAddgR5vhgCVtG7EHGq04EdnEm5y3/VGMewgXsodAqwMhGTkDOSSNj2RtjP8PDezSh0Mxc+ZrgdRcZWG7PjZNd1h6qJfXryRaDCwJCamGSXMUZSLPZ5KCR6vlENNRshl5znmn1rC4sMRBdv3/NK92IWwrXE71p3R+qmQoSchzqGZC50kRjSQTscHHfnuWipW00T2c6w4uNrXFgL9bfqUr3YiDYp2l6pJLW7HZRkqrHsRxovnJtjqzgDb3Q7HG9Y0T2tsydvcHEWuSSMnaZ3vrkLWSh43tQprsacC2G6lSWByTpIVuwq6TlmJ04ztywMTCkdiB6TYDcHduepN+Avew70B49lRtyjszMI2UMzEKFbCgnIUbchyrWgmijja10gJAGdxn5qAtJOQSFt39637JqXpMPtt8R9UmB3BFWBvet8hpOkw+2PEJMDuBS+qb3p+Q0dIh9seIRgdwK0Y28D8ho6RD7Y8QlwO4FCkUjmCPiNPbLG82a4HuIRgcNQhVIiyzFCEWhNV58nr4hmJ5BwT8SCvOuWbS6riaN7f8ls7MP4bj2qx8M4xDPGZY3zGuQWIZcaQCchgNsGuWq9m1NLMIZW2cbWGR100V5k0b24m6JvbdLLR45JVlJSLR1h6uQY6w6V2K5O/hVuXk9XxSshe2zn3sLjdr81F0mMtLuCkW4vELf2QXPU6Q+rS3mtjB04z3jurPbs6odVdEA/EuW2uNR26JXSNDce5ObO/jkiWVW9zYagxyo0nvOrGPjqGajmjnNO5vWGRAz+SQPaRfcmsXSe0aZoROutRk5JCYwp2kPYY9obA+Pgatv2FXsgE5jOE+P8At18lDz0eK11KtKANRI0gZJzsBzznw9NZYjeX4ADfhvUtxa6rZ6fWGvT1x541COQr6845emuhHJLahjx4PhcX8NVX6THdSfE+kNvBGkssmEkICMoaQNldQI0A7YHOs+k2NWVcroYmdZuoNhbO29SOlY0XO9M7HpnZSusaT9pjhQySICTyALKBk9w76t1HJnaVPGZXx5DWxBy42Ca2eNxsE5h6SWzXBthIeuBZSpVxuoyQGI0nYHvqtJsStZSCsLfwzne44201SiVhdh3pfGukFvaBTcSFNerThXYnTjVsoPLI+WmbP2RV15cKdt8OuYHzSvkazVHvuKxQwmeR9MYCnVhjs5AXYb7kjbFQU9BPUVHR4xd+eVxu1z03JS9obiKbv0htxbC6MnuJx2grnm+jzQNXnbcqsN2NWOqzRhv4nC44X17knOtw4tyjf6f8P/HN+6m+xWj6I7W92P8Ac36qPpMfFSfD+kFvPI0UTlnRVdhpdcKwUg5IAOzL8tZtXsirpYRNK2zSSAbg5i+4dxUjZWONggJ0ltmuDbCQmYFgVCvjKqWYasadgD392KldsOtbTCqLOobZ3F8zYZa6peeZiwpFp0ktpYXnST3KMkOxV1wcKcYYAk9ochvnFLNsWtgqGUz2ddwuACDl8O5SNmYW4tyJwvi0VwheFmZQSuSroCRzxqAz6xUNfs+ehk5ucAO4Ag+NlJFI2QXam445AZzbh/dRzXDe9DEasYJweWamOyqptKKst/DO/Lu070NlYX4N6hfKIfuZf1qfQkrc5Hn/AK8/0n5hQbRyi+K52BXp91hpWKLosiFa5n9q1HEeAXaHYNHwP+4q6dBh9z3HrP8A065bblRJPVwufqLf/ZVp6OKlBbHoRfiqzw2/c2SWcO8lxMQ3oTCbHwBIOfQrV2FZRsbtF20J/UiYLd+fy3dtlgseea5tupKJYw6LXiiZzoeBM8s6Lhlz/CmVMvO19DJ7QefFoKRjbRyN/WqdT8WvPa8RG2xB1SL1uH8wFdLZzjfb5arR7P2cNqmobP8Ai4nHDlrnknOlkMWEtyWrnEo4ZbzOY7doVZjkAaizjJJ2z2VAJ5a6WIdHdXVULMUoeQB2C31J+CR2eBpOSLZ9HLVuJ3Fs2RBHHqQ9Zgg6ITq1HY+e3PamT7ZrmbIiq2i8hdYjD2uyt8BmkbGznC3cmCXsiWV7Ajl4EmhRG7ijPLqx3aW6tDgbdo+NXHUsUu0qaoe0NkcxxI34gBa/aMR8E3GQxwByurvY9GLNuHLmOPLQCQy6RrDGPWX18wAe7OMDFcbUbc2g3axAebB+HBute1rdytNhZzWioL3LNwuIN5sd26r+iYA5H7TN8tdy2FrNsyFmRdGCd2eKw+V1Tv8Ahi/FO+L31rePDFw+1MUvWDLBY1JHqjJ2B7WTyxVOjpa3Z8Usu0Z8bC02BJPz46WCkcWvsGBJ45I8fELm5T/h51dh3kM2Meo+b/eqWgbHUbKhpXf91hA8CfLVNeSJC4bildPuIeyp5HjOYbdI0B7iZMsSPSTkf8umcmaMUFM2OTKSQuPwbYff4pZ343XGgU708v1ZLK1Z9CuIpJm96mAqnHf+GceKisXkzSPZJVVobicC4NHE3ufopJnXDWJXk3kjljuLOUJKiP1iBhlXXVgkA9wZVb+/UfKyOanlhr4iWOcMLiMiDbj3ZfBLTWN2FI4Jwi3bi13E0MZiSPKIUBRTmHcLyHnN8pp+0NpVcewqedkjg8nN18zrvRHG0zEWTK44utlfcQdcBhGI4V2wG9yC7e9UAn+7ir0VA7aezKNjzcXxOPZ1vmoy/m5HlNujXDng4jbCQnXJE8zZ5gyRzYBzzbABPpJqztasjqdlzGL1WvDBbg1zf7nLsSxMLZW3/WRVfspX6lFkD+xRMrSaNsuyKCM97BEJA7s+mtueOITF8ZHPYOrfhfh3nNQtJw56XXZOvhht9aaRDHHqXT5vVhcjT6x/OvHXQ1FTWc3J+Y51jfW5K2wWtZcaBcigvtEkd2XzKZ3eRN8hTgnfwOZF9WK9clpBLE+gDLR4AGu7ftkVjNkwuEl87q9dP3BtEZTkGRCD4go5Brzrk/I+mrHcQCM+/wCq6AU7KmzXaa5LnwrtTtWbgFKNhU/E+X0W8U39qzdiX9hU3E+X0RjWat8q6dA0zDOPFsfKlc9th2GeN3D6rH2gLvt2fVF6H9EDayGSVldtOlNOcLnzzv38h6s+NW+UHKUV8IhhaWtvc3tnwGRWHT0fNOxOK0vRCXq75OsjzdOjJ52FCzNIQ23gcbVIeUkHPUr8DvwQQdM7tAyz7N6YaR2F4vqpibgbtw8WmpdfVJHq305Urk8s428Kx4tqxM2v07CcOIutlexv8N6ldCTFgWL0ThktYILgBmhXSHQlSD36Se47bEY2pTyiqIa6WppjYPNyHZ37/sm9HBYGu3KEi8mUfXtqkPsfHuagjrQ2F84lNOM6+XiK3H8uJejNwM/F3n+XU6C9+Hmq/ROtrkrMOitqLV7VU0xvuxzly4wVk1HmwIGO7bHKuZ9IK11c2sc67m5Dhbh3FTiBoZhVW/oRxAJ7HW8X2Oc7ZkB0k7jRjl+brxXU+lGyi/pLqc878Ne/+9rqv0eS2G+SkuL9CdVrBbwOq9VIZGaTOXJB1Hsg75PxAAVm0PKcNrZqqoaTjbhAbutprwCe6n6oa06K4qgHIAeoVyL5XO1KtABVIdEGMt+zuhS7UqgGrKNnUjNkY2IB28K6v0ijbDSsY0h0Jue3Kx3qt0ckuJ3pgnQKQWL24kj62SVZGftadKAhVG2e8n+8avHlZE7abaosdga0tAyvckXPDcmdGODDvTy26GF7p5rsxyoY1SOMa+zoCKpOw7lPxuaqVHKYR0TYKLEx2IkuyzuSToTxHgnNpruu/NFtuiJgvkuLYxxxadMkfaycghtPP8w8+a1FJyibVbMdS1Yc6S9w7L4X8x3JRT4ZMTdE64Z0fkj4hcXRdCkyaVUatQOYue2PwD8oqrWbYim2XDRBpDmG5OVt/wAd6cyIiQvO9Rk/QcycQa5ldDEXEnV9rUdKjSrbYxqAJ9G3fWnFyqbDsttHE0h4FsW7O97b9Co+jEy4jon970fkfiMd2HXQkZQqdWonTKMjbH4Y+Q1n0u2YotlOoi04i7FfdqD37lMYSZMaZcC6IdXZzWs7K4lcsCmez2ECkah5wZM1b2jyjE1fFV04IwCxBtnmb6cQURU1oyxyZr0ZvBZNaGaIgspVvdNowdTJy5agCPQSPCrR29s87RFcI3XANxlm61gdeGSQU0vNc3f/ANJxd9Crc25REUS6ABKdWdYA7R37yN9u+q1Pyqq21gkkcTHe5b/48B3KR1EwssBnxUb0is5IeHQxSsrMkirlc4KhZNHPwGB8VPhqYqnaMk0QIDhex45X07Vo7OY5ha125U2tkrbCyhKi4pLqXCpvgXSH2LG4ERkLHUAHCchjG4IrOraAVT2kutbsuqFbTPf12ZkDTirTw7i/EZo1li4W7I+Sp9l2oyASDsSDzBqsOTOLMSeX3XOy1To3lj22I7U7F3xX8kyfPLT7VHoufeeX3UfTexKF7xX8kyfPbT7VJ6LH3nl903pfYlDiHFfyRJ89tPtUnoqfe+X3SdK7Er2y4r+SJPntp9dJ6KH3vl903pPYs9suK/kiT57afXR6KH3vl90dJ7FntlxX8kSfPbT66PRQ+98vujpPYs9suK/kiT57afXR6KH3vl90dJ7FntlxX8kSfPbT66PRQ+98vujpPYs9suK/kiT57afXR6KH3vl90dJ7FntlxX8kSfPbT66PRQ+98vujpPYs9suK/kiT57afXR6KH3vl90dJ7FntlxX8kSfPbT66PRQ+98vujpPYs9suK/kiT57afXR6KH3vl90dJ7FntlxX8kSfPbT66PRQ+98vujpPYkniHFfyRJ89tPtUvoqfe+X3S9K7Ek33FfyRJ89tPtUvosfeeX3Tul9iSbviv5Jk+eWn2qX0XPvPL7pem9iFNe8UVSzcJkAUEk+zLTYDc99HowfeeX3Tm1lzYN81TeM9KzdxBDAYcOrAmRXyArD8Ebc6sUmyxSvLg/FcW0W5RQyh+KRuHsUFWmtJZQluj0wKwtE06yaTZd08nn9nW36Lf9R60IvUC4jaf71J3p/0n4wLO1nuWXUIUZ9OcaiPNXPdk4GakVFQfCbzjAe3a4S1khn++iHWklrqXUjZkfEq9xwAd9qEKudBPKHPdvB7IuLROt15hW1u0clVfCpM7GJjkA4GcjI50IRf6bcR9h+2nV23sPVnqMP7J9j9b1fWdZq0dZnfTjGPTQhNeNeUW6ie9KzWAW1m6tLeQSLc3CYQ5TEnMhiAdOMrQhPeJeU4QrxFJMLPbu62q9ROysBErKJWXKg6iQd1oQit0/nVrxDGjyp7Ajs41VgZbi8thIQ5LeapJO2MKp5mhCiv9q00Udq86RN7ItHlARWUG4Fx1SAuWISILlmJ8PUKELpdibgW4MpikuNBJ6sNHEz4yqqWLELyGo58cDlQhVHhPSm8HEorK4e0kZ45XnSFJY2tWSNHRQ8jkTA6wNgDzOwFCEbof02e7vJoXRVhZWksXGczRQytDMzHJGdQDAADsmhCioul3E+rguSbTqJr4WmgRTdYEN08JbV1mnOEJ5d9CFK3vTZ04oltpT2LqS2klOQwvZo2ljjU5wV0hRy5vzoQoXiPlS6mLiKuU9k21xPFbKILho2jjKhDI65XVu2e0vIbChCkuJ9OZo/Zcaokk6zQ29lGFbtvJbRzM0na8xNTMTsMADO+aEKIuulgnija9Xsiwt7xRbvPDK9zcSyQiFGjfUVcALp355PLYQrf5OuLXFzaFrlI45YpZYGSIEIvUtowMseWPGhCnuK/eZf1b/RNIdE+P1x3hea05D1VmrvCVuhIt0JbIhNJZSkpNCbqu7+Tz+zrb9Fv+o1aEXqBcXtP97f3qZ4lYxzxSQyrqjlVkdckZVhg7jcesVIqKrXDOgqxyQPLdXNytr/Vo5mQpGdOkOdKguwGQC3LNCE34N5OY4PYwN1cyxWj9bDC5i6tZMNhjpQMca2POhCz/ZvBjqevuPYfWdb7D1J1GrXr0ebr6vVvozjNCFOcL6MW8Ms8ukO88xnLOqEoxVV0ocZAGnPxmhCBJ0TiMV9FrfF+ztKezlC8axkJt4KOeaEJtw3oJbQ3rXup3lMccahyuiPRCkOtQB55RMZ/ObxoQkcK6A20PVAs8qx2stnpk0FXilk6xi2AN+7buoQpbhPAlhtBaGWWRAjRq7NplWMghVDpggqDgMNxgeFCFCf0DLFDLfXcphSRLcuYdUXWxGJpNSxgyOFJwWzvvvQi6a3fk1t4okbh49jXUMcixTKQC7tC0Y644OQSckgZzuKEKOvPJrcCyihgvpjJAYpIY3MQgWZHDFtSxa8AliDzJIzQi6l5/JjZOj6tXsh5TMbrs9eshl6zKnGkAcsY5UIT9uhcRtr23Mkmm+mlnlbsalaXRqCbYx2BzzzoQss+hNvHeT3up2lmQRjURpiHVpGxjAGzMEXJOeXpoQmtl5OrWOe0nLyObOBIIlYroPVmQpKwA3cdY2O4bUIU/wAC4OlqsiozMJJppzqxs0zl2AwOQJ2oQnHFfvMv6t/omkOifGeuO8LzYnIeqs1d2dUoUJQFuhLdKC0l08Mul4pt1LhTqPic6KFSeZVHJVmkVR6gGwKeHO0uoXwQuOJzQSewIb8buvhNx84m+1Tg53Eqs6KH2G+A+iEeOXfwq5+cTfap2J3FQGGL2B4BbXjN38KufnE32qMTuKUU0R1aPAIUnH7vkLq59fsibf8AxUoc7io3MhOQaPALQ43d/Crn5xN9qlxO4pOYjH8o8At+3t38KufnE32qTEeKDDF7I8Ate3l38KufnE32qMR4pOYi9keASk41d/Crn5xN9qkLjxTm08fsjwCcxcWu/hNz84m+1TS93FWo6SI/yDwCN7b3Pwm4+cTfapuN3EqfosHsN8AknjNz8JuP3832qXG7ikNPB7DfAIT8buvhNx84m+1S4ncSoDDDuY3wCGeN3fwq5+cTfap2I8VEYIvZHgFg43d/Crn5xN9qkxO4oEEXsDwCV7dXXwq5+cTfapMTuKcKaL2R4BSMT33+8up4+Rw09wXwTgHq0JcD0sAD407r8fNRONOMmsB7gLeJy8LpyBc7/dl7t3gvj1DNwCfk276XPiUwui9239f6bJvLJdEYS9lfUFOl55o2YSDsjDtoOR+DqJPhQQ7intMP80YHcARl3C6hXiKkqwKsuxUggg+BB3FRWsrzSHC4zCTmhG+yzSaEuEo1MVvRaLUoCYXgJ5d+xvY6FCevyNY7Xp1ejHLGPrqJhl5w30WO2SrNS4PHUzt/ZOGt7BkizLobqlMgXrCet0x6yxYMCdRkwihQcecNquhrLBRF9SHOs24vl3buB8brfsHh2Mm4lXBUcg2fdGV2HYG2gBgOYz38qLMQH1QzwBBsRYdbMsrFoAU6tj1okI/C0iPAO+Rk9wBA5kK0NF0yaWoexuHI70jiMViIvctPW6owdLXBAOlOt0a8gxZ14Jy2fRQ61skkZqMfW0z4efanEfC+HEti6bbdQW0gqIgzLrMXna9QBx3DbNLhZxTXT1AA6n6utTcL4cDj2VIe2R2QrjQZlCnOlR97LEnfcZAPmkLWcUomqT/IFqaw4escmid3fSeryCO2OsYDzRt2UUk5yWOMcwhwW1TozUue27Rbel2PD7Eplp5EbTupUHDhATjCnUNQIG45jwNM6hGZVn/qmus1gKcRWljnDSyKM81YONOlT3xKeZYZ/N5b5pA1imMlWBcMB7Dlv/qKGEsg8BLlkCk3AwwywjRlVcb5LMyEgjzfjJhZcJpkqsD8rH+X9frVI4dBaLcOJ3V4SrGNiZBn3dAudGGDdWHOOW457U5oaHG+iinmndECwEOBF/A380wENr1KsZXMusBkUbCMOQzDI5lMEDPPOe6lsxBfMZLWytr22+qRxhYdY6nRp38wzFca20Z63tatGnPdn46a+18k6n5zD+Jr+uG5MQKYrICsNpZ9QCdutGMk57DEj3GPG/Wb4ZxkqTpXfJqS1gqb5OdNt39uJ7OAOR1O5PrzqYNpiVfOrqIRGZVYjnPM2VjbHcoZvE7042GvkooxJL6mntG9v9I3/JMJONwk72mf0ru7LfKHUD9mmF44KcUjx/3P+LU8tb+3lwoZ7dttKzOJYCQCAOt0h4sgkZYMNznxpwIO9Rvglj6xGIcRk7w0PdkhXtscNHONHV7Y2LW64UI6HPusJJ80EjtdnfOUI3FEb7kGLO//AC7DwI468dVCy2xjYq2NSnfByPEEHvBBBB7wRULslrQ4XtDhvWqbdT2Q3enAKF0iCXpVAX3T+44M6wJOWUq+NhnIDZwfDu5VC2dpkLOCoR1zZKkwAG48MlIR9EpTGrqynWkUiA5GesjMkgPh1YxnnnUMc6uCI2TTXxsdhcNLjwyHio646O3BBOYzpDMVV8sNJlBXGMFvcJuRx7md9xkEZCQ1jHHO4+H64hHk6G3Sgk9WQCRkPsWBVdK5AycuBj/1l3NFMbWxdvgkz9FLpDhgg2cntjbQyrj1ksuO7ffGDSc25KK2I6X8EsdDrvUV0plSAe33sQFAOMEnOdu4HlggHNlJ06LifBAtejU7s6KFLRsqEah2iys66Ty81Sd8cvHakwHRSdJjABN7HsT1eis43OjAOnOrb731mdhnGnf+HPam825TR1sHb4dtk4/opdY81Ry5uvM7Y+XA+Md29JzTlL+1KbTPwQpejdwFJwuy6gNWS3ZZsKAOeEY4OOVAicj9pwGwF/DRDk6L3WrSFBOGYYOc6RETjbn7qmAee/hTuacoDtGEi9/1+gmfFuBTW6hpQuC5QFW1ZI17j83sNv6KHMIGaIqmOY2Zf9f+1GAUxWLJYWkUgCk+BwkuXA3jAK7ZHWMypGSPBWbWfRGacwXKiqXWZh4/LU/T4qZaYW8ZuFGJMmC2zgtG2kPPKTvqZQ4UHfDuxp98Ivv3Km1vOuER09Z3bwHx17rKvukWd5ZCeZIiByTzOWlBJqPLir4L9MIHx/8AynkfCyeUN25yo+9dXu/mg7PjPdTsKiM4GZezxJ+iBIqIzK0MgZSVZXlAII5ggRg002GoUrQ+QAtcLdg+6meG3XWxMhA12ytLb956pd5oMnJIA90Tngoe7anNdiFt4UM1PzTg7c/J3fuPxORTXi0eUVttSEKcHIKSBmj35HDLKPQCo7qa8XF1YpnYXEbjn8Rr5EfG6ic1FZXcSatUipnNYFoTcKJMZFRSQ+jJ0khtGrv092efKmjCTlqoucia8htsW/ihyG4RUduuRWx1bHrFU4AxoY7HAA5eAqbMBQfhvJGV0OC8dDlZGUjG4cjk2sZ33Go6vXvSXKeY2EWIHl3IlzeySAdZI7jBHadm2J1Ebnfff4h4CluUNYxvqgJHsqT8Y/4Q89uT+eOfInn499Fyjm28AiJdSH/eP4+e3MnJPPxJPrNNuU9sLTnYeScxXL4ZdbYchnGo9thnBY8zzNNLnKyynYSCQMkUXrg56x85znW2c+Oc86aCSpzHHb1R5IRvGHJ28PPPhjHPwJHqNOzUTmsP8o8li8TmUFVlcKc5AdsHIKnO++xIpwJCrSRRuNy0IY4lPgjrpcN5w6x8HlzGfQPkpcRTOaj9keAQnmdvOZj62J8fH1n5T400lPawDQLSrSKUBLpE8KT4XDI6MkXnvNboBkDOY7nY52wfTUjcxkq07mNcC/QB3+KPxeJjFZRqpJ6uYgKMkyPdShlCr39lRt4DFDgbAKOnc3HK6+Vx4WyTH2snBOYpAVdYzlCuJH8xDnGCe71imYSFYE0R/mGhPwGqvT8ZvhlfYgUxrEGMk3WYSeUDtkEawxTGea6SSSSTVnnH8FitpaU585rfQWzAv+hvURedGLyeR5WjRCxJIJYaAgdRnIJx7iQD35U9+0Jie83WlDtClgjEYJNrbtb27f8Ay+ac2vAGtb2z1HIleVGBxkaQUk5fglHBGdyDnAzilEZY8dt1HJXCqppf/EA+fzBVbEq9QwWMp7hGWYknrXFxENYzy2c8vD000Wtlw/urT3HnQS6+ZsOF2nLyCiNdNspOcSgPGhOFt6FJL3ClCY5/BO7jjMrwJbnToTGCB2jp80E5x/CohAxry/eVnsoo2TmYalOIukEyrhMIWQI7oZFaQJA1vGW7eAVRtsAZIBOcVZ5woNGwm5z/ALZ3UhcdNbhjnTGp1I2VVg3Yk1gatWcZ29RPjml50pg2fGN5KY3XH5JFAZI9Xuep8N1knVFSpdie15vf4n4m48lKylDTcE78t2fBHfpHK0kkhWPMkXUkAEAR6i3Z3ypGcZznA9eTnSlbQMwhtzkbp/F0unH4EXfzDk7huRLEgdo4HIDAGwFHPEJ42VGdSfL6LH6WTH8CH8E+Z71tQ2z4/wDnxpOePBSfsuIfzFCPSycHOEICsukhtADaM4QMAPM5cu0aUSuTH7OitYE9/ilP00mEjMsceC2QG1s2kO7BSxbOMt3YxpAGBtSiQqudnstYuKgOI3rTSGRgoJCDCjCgIioMDu2UUxxubqzFEIm4Qm4FIpglKKRSAJdIlWUJU+4codZYztqUOPXCSW//AJNKfiFObnkq8xwlrvh4/cBTCqOoUplzYyOxAZ4y9tKw1kMm40ygglTsJAfEU/dcblVuTJZ2XOAcD1hprxGnEp/F0mnbBFonUsyO4YkdYYxCI26zsgEdSvIY9FOMpO5Q9AiblznW0y3XvcWz4pE/SW6IAUW0WxD6ZIiHHbwCGdiAA57+e9NMr+wKyzZ9NncudwyOXdkAmL8ZuQCDdIoLFyACe0Xd85SM7anYgZxv6BhuJ+l1OaWn15o6Wzy0Ft7uxF4ddSkyXDymXQGSE9vtXdxGIlCqwBJWMajgckWnsvqToq1QGC0LW4b2v/SCTu4nLxUZxdlSEqoADMqKB72ManJPectCvM7xnwpTkE2Il78R7T46eV/FQGqmK0hGUnnRZMMhKWKRPulgUJVvFIiy3ihLZKVaS6c1qMiU0qwxiLSKXIIbvTlE56AzU5QFyTQmKz2vDbccPaWRwXfWY/czqSZSQsYkGc5CqSrYGH1DcZMoaMF1nullNUGNGQtftHGyrYFQrVCWBSJVlCVZQhEglZGVlOGUhlPgQcj10A2N0jmB4LToVYrS7OVliYIo7IGAwjdtjDNqO8LLlV7iGGTlSamDt6zpI73Y8XJ8+0cDvP0KHPwqGXtQMkLN/uJW0qSd/cJm7LKcjCvpYZ79qY5odpkrcVTJEMMoLh7Q1/1N17yLhDPRi9+DSn0gBh+0pI/jTeafwUx2lTW9cfG91icA0t90yCP/AO1GVmuGzyARSVjz76QgDwNPbHb1lVlrw4fhC/acm+eZ7gnF6+cKVSKOFMxjIkS2Vj2nfP3ydiAQd9ZGBgA5k7NyoNO+5JOu7F3cAN/DeqvxK86xuyCEUaY1O5Cgk9o97EksT4saYTdXGNwjPXf+vIJnmkSpKrSpAEVaRPCIKangJQFCdZLVaRPDUZVppU7WpVIpCbJDvTlC5yCzUqgLkilTVvFInAKYh4uqrpFvDg6dQzNhyvJmAfBOcnw3O1Px9ig6KS7FjN/h9FGAVGrYWUJVlCFsUJQFuhFtycWkzRnUpwcEHYEFTzVgdmU+B2pMVtFIYWvbZ36+6lE4mhHazGdxsomjIKkY0MwYLyONTDIGwp4fdVH0zmaZ+R8RcX7bfFDeS2yxzbnOMZW4GNtyQsOOe+3jin9VQOM1gOsPiD54kibisS40ksAOysSdUoPpdtz+7HrHOluAoDE92vmb+Wnmoa8vWcBcBUXzY0BCKcYzuSWbH4TEnuzjakJupgwNN9Tx/WncEyJpEq1QkRFoTmpa0JyWKaVIEsUicEVKRStRKRThY1ATXIElOVdyHShRLKEq2KRPS1pEoW6E5ZQhZQhKFCcFg50I3otMKsjRIlpWqKRN2qQKo9DalUe5CalTChnnQE1bpUL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ITEhQUEhQVFRUUFxQVFBcWFBQVFhQUFBQWFxQVFhcZHSggGBolGxcXITEhJSkrLi4uFx8zODMsOCgtLisBCgoKDg0OGxAQGy8kICQ0LCwsLCwsLCwsLCwsLCwsLCwsLCwsLCwsLC0sLCwsLCwsLCwsLCwsLCwsLCwsLCwsLP/AABEIAREAuQMBEQACEQEDEQH/xAAcAAABBAMBAAAAAAAAAAAAAAADAgQFBgABBwj/xABSEAACAQMCAgUECwwHCAEFAAABAgMABBESIQUxBhMiQVEHMmFxFBUjUlSBkZSy0dIkM0JTVWJyc5KTobEWNDWCosLTF0NEg7O0weHxNmN0hKP/xAAbAQABBQEBAAAAAAAAAAAAAAAAAQIDBAUGB//EAEMRAAEDAgMDCAgDBwMEAwAAAAEAAgMEERIhMQVBUQYTFCJhcZGhFjJSU4Gx0eEjM/AVNDVCcsHCgpKiJENi8SWy4v/aAAwDAQACEQMRAD8A6dG+9CE8ByKELIn7qEJyDQhKoQmXGP6vN+qk+galg/Nb3hV6v8h/cfkuTzOQpIBYgbAYGT4b11ZXBRtD3BpNhxUanF8Flde0uMBCTklguncDfJHopmPitJ2zLhro3ZHiOy98rpacUIJ6yMqAzrkMG3RdRB+IGlxpr9nCw5t9zYHS2RNrpI4sc9qMhcIxOpSQrkhSR8XdRi7EO2c3D1X3Oe7eEkcWbL9lcJ1m2ptR6sNj8HG+PGkxFSO2awBuZu7DuFhf4/2S04kzI0iKpVPFiCcLltserGedLiuLhRuoY45GxyONzwHhv4LZ4kyjtKNRQMoVidRZsKvKkxIbQNeeo42BsSRpYXJ18ECXjRAB0r5iuQWbPazsMKfDvxRiU0eymuJGI6kacOOfyujScWALLjtB1QDfdW075xj8I/JS4lCNmkgOvlhJv2i/0S/bIa5F050BipB88oO2o9IJ/nRizsmHZ5ETH3tiIv2X0KzhvEDKzDC7KrZVi3nZ2OwwdqVpuUlZRCBgcCcyRnloO9XPoqf51z20fzz3D5LpNi/ug7z81dFOwqitVaAoQnlstCE7oQmd3JgUIUb1lCE1DUITy3ahCXKO+hCNG+RQhFDUITDjco6iYeMcn0DUsH5re8KtWfu7+4/JcsniDKVYZBGCK6wrg45HRuDm6hMJYoY/vhZi409vU50qQcDA2GSDTLNC0GS1M4vEAA03yyzKHF7Fjw4x2tRXIZjjk2BjYek0nVCe/p0pLOFuA7QtvDaoQxA7QDLgMy4U5yAAR30vVCGyV0rTGDpkdAc925a0Q5K9ZJ7oCdOX04mB3xjA5nnSZIxVJaH4W9W2eV+r8UpJbc68Me0mlsBu0o7OoDHaPdkUXakcyrGHE3Q3GmRO5YJrclZNWdACLs3eDjAxuefKl6uqDHWNBit62Z0QpEt9K+6OFZdA0lu0qcwwA/O7/Gk6qkY+rxHqC4N87ZE8L9yMWtwp7XZJSXbJ5EBMbb7oBjntS5KK1VjBw5i7fmT81tLOFXVR2ZMMwPJyDkEk435n5KLBIamqcwvdm3IdmXBOrazRDlduyqfEpJHx5JpzQAqc9U+YWdxJ8VZOjk4Xn41zu0fzz3D5LrNi/ug7z81cIL5WHOqK1U6jweVCFJQLQhLkahCiL6WhCjutoQm8clCFIWrUITzGaEKJ4lNOgJiVWxzByG+LuNTRCIm0hIVaofUNF4mh3Yciq2elcpJGF2OCN8g+BHca02bOieLtfdYcu254jhfGAfig3PSGR1ZSFwwIPPvGKmZs1jHB1zkq023JZGFhaM8lD1pFYaBJCTJG3cocHx7WnGPkpLKzHM1sLmHUkHwTGCxljwU0MdBRgxYAdpmBBx6eVMwkK++sglu19wLggjuGvhkkx2cy4VdJCx9XliwyXOWIwDyIFFiMgnmpp5AXOJBLsVh2aI1naNpbX2dcSR47wVVlP8xSgKGpqmBw5vPC4u7DeyVa2smqMvoAhBC6cktlQu+RtsOVAaUk1TCWPDL3ebm+7O/xSUsZFWHGkvFr2OdJD5zvjIPLuoDSLJTWRPfIHXwutnvyQX4ZJkN2SS0jMNboAX04ClRn8GkwlTNr4bFmYFmgGwJyvqCkx8IcaTqXXGgCc8ag7Ng7bjBxnnQGkWSu2nEcTbHC4m/G1gMviL20RZLCQydbqUMGUheY0AYxqxnkW7u+lwnVRNrIGxcwB1bG533UpT1kJccpHKqE9AyZ+MkrXpNrvpo+ba0EZ+adR8Tdf/moHbLjAuXK23bszjYRjzVj6KcQmmY4wEHNjnc+C1mzMgZkxxPyW1TS1UmcjA0fG6vcR2qsryFcvgUIUDfS0IUdmhC0DQhPLWShClI5KEJEp3oQojjXRuG47W6PjsuuzAeB98PQaeyRzDdpso5YmSizxcKn3/BbiA9tda9zrt8o7jWnDtQjKQfFYNTsFrutCbdh08UzrVhnjlHUN1gVFJLTm0jbdu7xWVMqyyhCRPnS36LfypCpYT+I2/EKO4MGG0mdRRCp306MDsjwYHn3mmtHFaW0Swi8VsNzfS9+Pcd25CUfdDaiR2xpHu240rjBU6cZ8fTSWzU4P/SNDQNM/V4njmshgAgVm63Laeswzk4yc5HMDx070W6qa+UuqS1uHL1bgW8dL9+SPwTVh9yU1DRs4HLtadZLYzjn6aVqg2ng6lvWtnp8L2yupKnrKWUIWVHJIyMXcbKWKCSU2YLrRrMm2oNIx8St2l2CTnMbdgTqx4YZGGrl4VlSzPlN3ldBBSxQC0bbLoXBbAooAGBUSsKeVcDehCj76WhCg7mTehCBQhaFCE6thQhS0MZxQhbmi2oQsj5UIRAoYYIyO+hCir/o5E+4GKUGxuEjmhws4XCrl90bZfNrQh2lIzJ/WCxqrYkMucfVPkoa4sXTzgceI3H/AKrWhq4pdDnwXPVOzaiDNzbjiE3q0qCyhF1maEXWZoRdZQhbC5qCaojiHWKtU9FNOeo347vFEWGsqbajnZRi3auhptgsbnMb9g0Ro7MnkKzHPc83cbrbjiZGLMFu5StjwItzFNUitHDOEquNqEKxQpgUIQrp8A0IUFeS0IUcNzQhG6uhChF6Q2nfMnxBj/IVP0WX2U3G1Hi6XWK85SfVHIf8tOFHKdyTnGp2vlCsR3yn1R/WRT+gy9nik51q03lEsTtiYeuMf+Go6DL2eKTnWpC9PbAfhv8Aun+qk6DNw80vONW16fWPv3/dtR0Kbh5o51qWPKJY++k/dn66OgzdnijnWpEnlCsDz6393/7pegy9nik51qY3HTOwPLrf3Y+1R0GX9FHOtURdcd4c/dMp8RGB8o1YNW4TVRZZEdqzanZ9LPnax4j6KKfiUGrCyZzyLKU+XOw+WtNk+IdYWKwKjZM0WbesOzXwTkVMFlkEGxTSXicKnDSAHvxlsevSDUMk4Z2rQptmTz52sOJ/V0pOMWv4wn+4/wBVZs01VJk0WHet+m2TTQ5v6x8vh904TjFv74/sN9VUuiTHP+61g9gyCcQ8btQd2b9hqOhTcPNLzjVL2nSnh682f921HQpuHmjnWqQHTrh45SMP+VJ9mjoU3DzRzjURPKFYL3yt6oz/AJiKBQzHh4pOeaiDyn2XvZx/y1+3S9Bl7Ec81Il8oNi/+8Zf0opP8oNIaKYbkvONTGXpVZtynT49Q/gRTDSy+ynY28UhOk9kOc6/Ern+S0dFm9lGNqN/S6x/Hr+y/wBmjok3spOcauUCt1VlsGhInFrA8jBEUsxzgDnsMmq9TVRUzOclNhpdPZG6Q4Wi5T72huvxL/w+us30h2b74ef0U3Q5/ZSf6P3f4h/4fXR6RbM98PP6JOhz+yt/0du/xD/w+uk9I9me+Hn9EdEm9lbHRy8/EP8A4fro9I9me+Hn9EnRJvZWx0bvPg8n+H66PSTZfvh5/RHRZvZUZNGUkeNwVeMgOp5qWUMP4EGtOmqoqmMSQm7TvULmOabOCd2PCZ5gTFEzhTglcbHnjc1WrNrUdG4MnkDSc96cyF782hEk6K3p/wCHk/w/XVI8o9l++Hn9FIKaXgk/0X4gBgQTAeAYAfJqo9JNme/Hn9E00RJxFmfcENeiF78Hk/w/XTfSLZfvh5/RS8xLwR06KXg/4eT/AA/XTxyj2V74ef0TOjSnco6RSrujAh420uDzVsA4+QitamqYqiMSRG4Khc0tNitE1OmqXsOi93KMrEVU8mkOgfIe0fiFYVZyj2fSnC5+I8G9bz081ZZSyv0Ckl6A3PfJD8sh/jorIdy2o79WNx8Pqpxs6TiEC56F3agkCN/Qj4J/bCj+NWIOWNA82eHN7xceSa7Z0o0sVA3ULxtokVkbwYFSR4jPMekbV0dNWQVLcULw4dn01VR8b4zZwsmrmrKagmlQtk4FCEPTSoTymoWUIU90K/rcfqf6BrmuVf8ADj3tV3Z/5/wK6UK8rcuhS1FREppRAKYmlEApCmlEUU26YVxvpV/ad7+lB/20dev8k/4cz9bysSs/MV08mH3qb9Yv0BXKcuf3yP8Ao/yKs0A6h71dK4lX1lCFlCFlASLinFombiF4qgszXJCgcySkeAK9i5Pysh2Y2R5sALk9ix6kEyWC6N0Y6JR24DyAPNzyd1jPgg8fzufqrhducpZq5xjiOGPhvPafor0FK1gucyrEwrmLq6EMinBPuhsKddPCZcT4dFOhSZA6+nmp98rDdW9IINW6WrmppBJE4ghNfG2QWcFyrpPwN7SQAktE5xFIcZyBkxvjbXgE5GxGfAivVdgbdbtBmF+TxqOPaPosSqpDCbjRRKiuiVJJY5NCErFCEbNIhZmhCnuhJ+64/U/0DXNcq/4c7vCvbP8Azx3FdMFeUuXQXyVM4504lgupoI7ZJBD1eWaYoT1kavy0Hxxz7q6jZnJnp1O2YPtfdbtKzZ63mnlpCZjyjXPwOP5yf9OtD0IPvPJQHaQ4JY8pFz8Dj+cn/TpPQc+88kn7RHBKHlKufgcfzk/6dJ6DH3nkk6eOCq15eST3M9xIixmYxnSr6wNEap52B73PLvrsNkbPNDTiEm9lSnkD3XC6F5MPvU36xfoCuE5dfvkf9H+RV2g9Q96uTtgE+AJ+SuLY3EQFeJsuYW/lSuHUMLOPDDIzcn/TrvGcicYDhJkewKia0DKyL/tMufgcfzk/6dP9Bj7zySdOHBb/ANpdz8Dj+cn/AE6PQY+88kdPHBOvJ1ZNNPdX0yBC8p6tQ2sKSiazqwMnGBnH4RqnyhkfQ00ezWm+9x7Nw+ZI7k6naJHmVdBrileVN6Y9OVtn9j26Ca4wC4JxHCD5vWEbknnpG+O8bZ6XY3JyWu67+q3zP0CrTVIjVMl6V8UY59kxx/mx28ZX5Xya7WPkhRNbZ2fxKpGvffJSHDend1GR7JRJ072jXqpR6QpJR/V2aoVvI1haXUzrHgdFNFtHPrq/2F9HPGssTBkYbEfIQQdwQdiDuCK4Kop5KeQxyCxC12PDxcJtxzhiXMLwvsHGx70Ybo49IOD8VTUNW+lmbKzUIljEjC0rjR1LlXGJEZo3Hg6Eq2PRkZHoNe2Us7aiJsrdCuZewscWlZGtTpiNikQtUqFrNCFP9Bz92R+p/oGuZ5Wfw13eFe2f+d8CunrXlDtVvrmPSPhdweIXbrDKyP7H0ssTsraYFDYIGDg7V6Vya2hSwULWyyNae0jiVhV0b3S3ATI8Iufg8/7mX7NdB+2KD3zP9wVPmJPZKz2nufg8/wC5l+zR+2Nn++Z/uCOZk9kodzw+aNWeSGVEXdmaKRVUeJJGBTmbVoXuwslaTwBF0hheNyAK0FGuh+S8+5T/AKwfQFeX8uv3yP8Ao/yK1KD1D3q5T+a3qP8AKuMi9cd4V12i898I+8R/oivfKb8pqwpPWTwVOo0QUIur50W6X8Ot7aOKS6jV11l1IfIYuxIOF7th8VeT8oNn1lVtCWRsZIvYdwFlr072MjAKkLzyi8NSN2S5jdlVmVAHy7AEhR2e87fHWXBsKtc8NdGQLi+mimM7bZFcqsAxXXIcySkyyMeZd+0c/LXsVFA2GFrGiyxZHYnXUnFw2dgGWCZlO4KxSEEeIIGCKik2pRRuLXytBGRBIQIZCLgFafhNz8Hn/cy/Zpn7YoPfM/3BPEEnslWHoCtzDO0bwzLFKCSWikVVlUbNkjA1KCD46UrkeVfQqmJs8MjS9uRsRmPstCh5xhwOGSvjVwTdVsLknTm16viEmOU0cc3o1bxvj9hT8depckagvo8B/lyWFtFgEl1GotdWs9LoQkMKEJBpUKe6C/1yP1SfQNczyt/hru8K9s/874FdSSvKHLfRBUaairTSUwoi00lMKr3lJ/su7/V/5lrT2L+/x9/9iq83qFcq1bCvb26BYO9dE8lv3mf9YPoCvMeXX75H/R/kVq0HqHvVzn81vUf5VxkXrjvCuO0Xnvg/3iP9EV75TflNWFJ6yeqKnUaUaEWSTQhYopLBCXSpF17ot/U7f9Wv8q8Q24f/AJGf+p3zXQU35Te5STVmAqyhGnJ4Q2pwTwub+UxPuq1PjFOv7LRH/wA13/Io/mDuWTtQaKuAV36yFuhIkmhKhMKEKe6C/wBcj9T/AETXNcrf4a7vCvbP/O+BXUkryh2q3yqhxzp97HuZbcWzymLRlhKig641cbEenHxV0ezuTUlbAJmP13W7SP7KhNViN2EhNF8pzfAZP38X1Vd9C6j2/IfVQ9ObwSx5UG+ASfOIvqpPQqo9vyH1TTWtUb0o6evdWk1uLN0Mq6QxniIG4Ocd/KrVDySqKaobKXXt2D6qN9U1zbKtrXoQ0CzV0jyXfeZv1g+gK8w5dfvkf9H+RWpQeoe9XOfzW9R/lXGReuO8K47Ree+D/eY/0RXvlN+U1YMnrJ+KnUZWiaEqeQ8GuXUMkErKwyrCNiCDyIONxWZJtmgjeWPmaCNRdSiGQi4CVccJuI0Z3glVEBZmMbgKoGSScbAChm2aB7g1szSTuugwSeymQNaYzUKs3DfKE0EKQ+w3fq106hNGA2O/BGRnwrz7aHJKeoqpJg62Ik6cVqRVbWMARz5UD8Bk/fxfVVT0LqPb8vupenN4J/wDpw11OkPsR4w2olzKjBQqlskAZO4A+Oqe0eTUtFTune/S27UlTQ1gkcGgK2NXMrQC5t5SZAbu2XvWGZvid0UfRPyV6DyLYQJHdqyNqHQKu13qyVlCFs0IQmoQpzoN/XI/U/0DXN8rP4a7vCvbP/O+BXUVryd2q3yuQ9Lv7TvP/wBf/t0r1fkp/D2/reVgV/5pUcK6VUUqhC2BQiyWBQhdG8l33qf9YPoCvL+XX75H/R/kVp0HqHvVyn81vUf5VxkXrjvCuu0Xn3gw9xj/AERXvlN+U1YMnrJ6TU6YkmhBXV+gF3rsox3xl429GG1L/gZa8b5U0xh2nIdzusPj91tUrsUYU7e2qyxvG4ysiMjD811Kn+BrCgldFI17dQbqwRcWXC5LZ4WaCXaSE9W/px5rj0MuGHrr3PZ1WyrpmysOqwZY8D7IDGryYtClQr95OuEFQ1w4xrGiLPemQWf1EgAeo+NedcsdqMkc2kYb4Td3C+4fD+619nQW/EKub1wwWsFyPpRdibiFwwwViCW6nOd0y0g+J2I+KvVuS1KYqMOO/PxWBtCQOksmBNdOqKTmhCIaEJJFCFOdCB92J6n+ga5vlX/Dnd4V3Z/547iumrXlLguhVf4j0Ktpp5J2eYPLo1aWQL2ECDAKEjYeNblBylq6GERRBthxBv8ANUpqNkrsTkMeT+1/GXH7cX+nVz002hwb4H6qE7Oi7UseT21/GXH7cX+nTfTXaHBvgfqm/s+LtS18nlr+MuP24v8ATpPTbaPBvgfqmmgj7Vz/AI5bCG8uYFJKRGIKWwW7cKOckAA7se6u92HXyV1I2aW1zw0WdURiN1gr35LvvU36wfQFcPy6/fI/6P8AIq7Qeoe9XOfzW9R/lXGReuO8K67RefeD/eI/0RXvlN+U1YD/AFindTpq2FoSKz9AuNCCfq3OI59Kgnkso2Q/3s6fXorjOWGyzUwCojHWZr/T9leopsLsJ3rqVeWLWUH0k6MW93gyApIowsqYDgZzpOQQy89iNsnGDvWxsrbdTs514jcHVp0P0+CikgbKM1UJfJxKD2bhCPExspx6gTXYR8u2EfiQm/Y77fVVDs47nJ/wnoBFGQ07mYjfSF0J/eGSW+UDxFZ9fyzqJm4KduAHfq76eV+1TRbPaM3m6t2ANhtjl6K48kuNytJotkoLpdx1bO3aTnIexCne8reaMeA5n0CtLZdA6rnDAMtT3Jk8ojZdcotIiq4Y6mJLO3ezscsT8Zr2aniEUYYNy5p7sRui4qZNWaaEJRNCFoGhCn+hP9bj9T/QNc1yr/hx7wruzzab4FdKAryxwXQ5Iig1CQkNkQCmkFMJCItIQmXCWAabYppsuM9Lf7Tvf0oP+2jr17kmP/j2freVh1n5hV18lw9xm/WD6ArleXOdZH/R/kVaoPUKucynS3qP8q4yIHGO8K67Ree+D/eY/wBEV73TflNWC/1inwFTpi3QkQpQCCDuDsR40hAIsUoV06K9PhGBDek4GAlxu23cJ8bgj8ZyP4WOZ8429yTeHGekFwcy36fRalPVgjC5dBhuEdQ6MrowyrKQysO4gjYiuGfE+N2F4se1aLSDosJpLJ6GTTgE8Kv9I+ldtaDDvrlPmwx4aVj3dn8Eek4rVoNk1FW4YW2HE6fdQyVDIxmuX8QvZrqbr7jAYAiKMHKQIe4eLnvbv9WAPUtkbIioYrAZ8f1+gsSoqXSuSRWyqyWooQlYoSIOaEq1QhJmjDjDZxz2JH8Qc0ySJsjcLhcJzXFpuEH2vj8G/eSfaqDoUHsp3PP4pPtfH4N+8k+1R0KD2UvPP4pS8Nj/ADv3kn2qOhQeyk55/FbPDo/Bv3kn2qOhQeyEc6/ikGzh8T+9k+1SdDp/ZCOdfxTi1tkTOgedue0WyfWSanjibGLNFkxzi7VKuLNHOWznGNndf4KR402WnjkN3i/ehr3N0KbtZQ+J/eyfaqLodP7ITudfxTqCEKoVRgDYD0VZawNaANFGTc3RqckSWahKEF2oSoWaVCyCVojmCSSFickxSMmT+coOlvjBqjU7Mpan81gPwUrJXt0KlE6ScR5C8k+OKBj8pSsl3JXZxNwz5/2KmFbKN6Hc8SvJdpbycjvCssQPoPVgZFTw8naGI3aweF/ndNdVyO3plBaomdKgZ5nmT6ydzWxHEyP1RZVy4k3JS81IkS1FCEQUJFlCRN6VKsoQspEq3ihC3poQl0IVv8mfRlLyaR5xqhg0jR3SSvk4b81VAJHfrHcCDnVs7mnm2/FTRM3lXnifTqws5DbiNzowrCGOMIh97uy5wPeg+HPaqbKWV7cQCkLwDZB6X8BtbuyN3Aqhuq6+ORF09amnXhxtnK8s7g/GKdTTvY8A6JJGAi6qfkz6LR3byTTrqhhYIqHlJKVDNrHeiqy7ciW35YNitqCDzbfimRMyuVb77ygcPt5Tb6H0ISjukadTHp2YEZDEDkdKmqopZcGOykxtvZRXlI6JwiH2XbKq40mRUwEdWOBIoGwOSM45gk91WKOodiDHHJMlZldVrop0JlvozKsqRoHZDkM75XGSF2Hf41NPW4CWgZpjIr5q/wDS3g8NvwmWONBiKJEViAXwrKMluZY959NUaYkzNupnjqlcd6OWnXXtrEdw88WR4qjdY4PoKowrUrHWhKhiGa7R0i4xwyydI7iOMM41KFtw5IyR+CvoNZDI5Hi7fmrBICr3GumPCJLeeONAJGilVPuVlIdkIXfT2dyN6nippg4OIyuN4+qY5zbWXLUWtlVkqhIkMaEq2ooQiqKEi3QkWUIQBQnLdCFvFCFsChCVQkSTQlTzhnELiI6LeSZDIw7ETOC74AGFXzmwAPiqvLHFm+RPa52gV76P+TWWY9bxB2XUSxjVsysW3JklHmknOdOTv5wqjLW5YI8gpRFvKf8ATjpbbQ2zWVppY6OpOj73DGBoKAjYtp7OBy3zywW0tM5zg9wyRI/KwUj5Jv7MUjmZLrPrE8ij+AFRVX5xTmequNISdzuTufWedbgAtYKoTnddl4d2uj66jn7g5n82Dsn+ArBblMLcVcObVx+O/ljBEcssY3OElkQZPM4UgZradDGTchVQ4rr3GZC3AAzEsxtLckkkkkrGSSTuSfGsal/OarT/AFSua+Tu5gi4hFJcSJGkcczhnIUayojVcnvKyOfiNX6+5aAAoYeK6Nxryi8OgkDxr7JkZQDJAIzhFLFUMjEd5YhRnGTyzvTjpJZBw71KXtBUi0Vnxmz6xV56grMoEsEq7EHB7jzAJBHiDmo2PfC/uSkBwXD5IypKtsVJBHgQcEfLW8DcXVQ6obGlQk0IRUFCRLoSLCaEqTqoQhChKlChCUBQkSqEJJoQtUJV0byMcLVpLi5YZMZWCPI80soeVh6SGjHoAPiaya993hnBWIhldXPpR0enu+yLtoYsYMaR51nv1tqBI/N5eOaqxStYblt09zSd6pPG/JoILeWb2SW6pGfT1QGdIzjOvar0de57w22qhMNgSj+R/jyL1lnI2GZzLBnYMCo6yNT3sCpfHMh2x5pxDXRFr8XFPiddtkTinktZ5mMU6pC7Ft1JkjBOSqjk3fgnGNsg97hXEMw2z4pDD1rqS8ofE4bOxFnFgM6JEiA7pAoCkn0aV0jxJ9BqOkjL5MR0CfIbCy41I1bO5VsK7RxT/wCn0/8Aw7b6EVYVN+c1Wn+qVzfoE1obwRXiK0cy6ELkhVmDAoCQRjUCw37wo760K10jQHMNlFE0b1eeknksSSQPaMkK4AaMhiuRntKc5yfD0VXir3NbZ2ac6K5yU/waxh4RYMJJNWktI7Y09ZI3JUXJxyVQMnlv31VJdNJ2lPyaFw24mLMzNzYlj62OT/Ot5tgLKrhuhU66MJS0WhIUUUJFlCRIY0JyTmhCSKEJYoQlihItGhCTQhZQhOrO9miBEU00QY6mEc0kYZsAaiFYAnAAz6BUToI3G5GacHkZBOH4xejGbq7Gdxm5uBkeI7W9RCOmIJFjbXTIpcTxqhvxa6cFWubl1YYKtcTMrA7YKlsMD4U/moW3dYC2vYkxuKaMvjzBB9IKnIPoII+LFS9V4zzBTbkFS8fSq+VdIupsct3LN+22W/jUHRIb3sn847ioW5nZ2LOzMx3ZmJZifEk7mp2ta0WASXQDS4mnIFGYTybiNyqCJprjRpCiJppimgbKOrLY0jGwx3VXjZAeuyxtvCeXOORTDqeYYeIII+UEGrALXDiPFNJIU9w/pLewqFjuZgo5AtrAHgNedI9AquaSIm9kvOOTTiPE5pjqmleQjlrYsB6gdl+KpWQsZ6oSFxOqYk1JZJdKUUIujKKSyRboSWWmNKhCY0JUmhCWBQhLVCeQJ9QpjpGMyc4DvICUNJ0CV1be9PyGmdIh9seIRgdwK11Te9b5DR0iH2x4hGB3BZ1Le9b5DR0mH22+IRgdwSlgb3rfsmjpEPtt8QjC7gtmF/et+yaBUw39dviEYXcE99myBonWNg0aBB3jUqBA2AgONs4JPhmsNtFHzMkRlbZ5vr234/RT84bg2OSy5nZ2QiORAiiNQrNkIC5A1FeeGG/fg+O08EDYonsMrHFxxEm2ptff2fre1zrkGxTp74MxLQNuCOSsc9VpVt0znONs6QO7IyaYonMaAydu7+YjfcjJwy/5E77J+ME5tTS4usqVFsObMSQ2Tky6R2ApAAddgR5vhgCVtG7EHGq04EdnEm5y3/VGMewgXsodAqwMhGTkDOSSNj2RtjP8PDezSh0Mxc+ZrgdRcZWG7PjZNd1h6qJfXryRaDCwJCamGSXMUZSLPZ5KCR6vlENNRshl5znmn1rC4sMRBdv3/NK92IWwrXE71p3R+qmQoSchzqGZC50kRjSQTscHHfnuWipW00T2c6w4uNrXFgL9bfqUr3YiDYp2l6pJLW7HZRkqrHsRxovnJtjqzgDb3Q7HG9Y0T2tsydvcHEWuSSMnaZ3vrkLWSh43tQprsacC2G6lSWByTpIVuwq6TlmJ04ztywMTCkdiB6TYDcHduepN+Avew70B49lRtyjszMI2UMzEKFbCgnIUbchyrWgmijja10gJAGdxn5qAtJOQSFt39637JqXpMPtt8R9UmB3BFWBvet8hpOkw+2PEJMDuBS+qb3p+Q0dIh9seIRgdwK0Y28D8ho6RD7Y8QlwO4FCkUjmCPiNPbLG82a4HuIRgcNQhVIiyzFCEWhNV58nr4hmJ5BwT8SCvOuWbS6riaN7f8ls7MP4bj2qx8M4xDPGZY3zGuQWIZcaQCchgNsGuWq9m1NLMIZW2cbWGR100V5k0b24m6JvbdLLR45JVlJSLR1h6uQY6w6V2K5O/hVuXk9XxSshe2zn3sLjdr81F0mMtLuCkW4vELf2QXPU6Q+rS3mtjB04z3jurPbs6odVdEA/EuW2uNR26JXSNDce5ObO/jkiWVW9zYagxyo0nvOrGPjqGajmjnNO5vWGRAz+SQPaRfcmsXSe0aZoROutRk5JCYwp2kPYY9obA+Pgatv2FXsgE5jOE+P8At18lDz0eK11KtKANRI0gZJzsBzznw9NZYjeX4ADfhvUtxa6rZ6fWGvT1x541COQr6845emuhHJLahjx4PhcX8NVX6THdSfE+kNvBGkssmEkICMoaQNldQI0A7YHOs+k2NWVcroYmdZuoNhbO29SOlY0XO9M7HpnZSusaT9pjhQySICTyALKBk9w76t1HJnaVPGZXx5DWxBy42Ca2eNxsE5h6SWzXBthIeuBZSpVxuoyQGI0nYHvqtJsStZSCsLfwzne44201SiVhdh3pfGukFvaBTcSFNerThXYnTjVsoPLI+WmbP2RV15cKdt8OuYHzSvkazVHvuKxQwmeR9MYCnVhjs5AXYb7kjbFQU9BPUVHR4xd+eVxu1z03JS9obiKbv0htxbC6MnuJx2grnm+jzQNXnbcqsN2NWOqzRhv4nC44X17knOtw4tyjf6f8P/HN+6m+xWj6I7W92P8Ac36qPpMfFSfD+kFvPI0UTlnRVdhpdcKwUg5IAOzL8tZtXsirpYRNK2zSSAbg5i+4dxUjZWONggJ0ltmuDbCQmYFgVCvjKqWYasadgD392KldsOtbTCqLOobZ3F8zYZa6peeZiwpFp0ktpYXnST3KMkOxV1wcKcYYAk9ochvnFLNsWtgqGUz2ddwuACDl8O5SNmYW4tyJwvi0VwheFmZQSuSroCRzxqAz6xUNfs+ehk5ucAO4Ag+NlJFI2QXam445AZzbh/dRzXDe9DEasYJweWamOyqptKKst/DO/Lu070NlYX4N6hfKIfuZf1qfQkrc5Hn/AK8/0n5hQbRyi+K52BXp91hpWKLosiFa5n9q1HEeAXaHYNHwP+4q6dBh9z3HrP8A065bblRJPVwufqLf/ZVp6OKlBbHoRfiqzw2/c2SWcO8lxMQ3oTCbHwBIOfQrV2FZRsbtF20J/UiYLd+fy3dtlgseea5tupKJYw6LXiiZzoeBM8s6Lhlz/CmVMvO19DJ7QefFoKRjbRyN/WqdT8WvPa8RG2xB1SL1uH8wFdLZzjfb5arR7P2cNqmobP8Ai4nHDlrnknOlkMWEtyWrnEo4ZbzOY7doVZjkAaizjJJ2z2VAJ5a6WIdHdXVULMUoeQB2C31J+CR2eBpOSLZ9HLVuJ3Fs2RBHHqQ9Zgg6ITq1HY+e3PamT7ZrmbIiq2i8hdYjD2uyt8BmkbGznC3cmCXsiWV7Ajl4EmhRG7ijPLqx3aW6tDgbdo+NXHUsUu0qaoe0NkcxxI34gBa/aMR8E3GQxwByurvY9GLNuHLmOPLQCQy6RrDGPWX18wAe7OMDFcbUbc2g3axAebB+HBute1rdytNhZzWioL3LNwuIN5sd26r+iYA5H7TN8tdy2FrNsyFmRdGCd2eKw+V1Tv8Ahi/FO+L31rePDFw+1MUvWDLBY1JHqjJ2B7WTyxVOjpa3Z8Usu0Z8bC02BJPz46WCkcWvsGBJ45I8fELm5T/h51dh3kM2Meo+b/eqWgbHUbKhpXf91hA8CfLVNeSJC4bildPuIeyp5HjOYbdI0B7iZMsSPSTkf8umcmaMUFM2OTKSQuPwbYff4pZ343XGgU708v1ZLK1Z9CuIpJm96mAqnHf+GceKisXkzSPZJVVobicC4NHE3ufopJnXDWJXk3kjljuLOUJKiP1iBhlXXVgkA9wZVb+/UfKyOanlhr4iWOcMLiMiDbj3ZfBLTWN2FI4Jwi3bi13E0MZiSPKIUBRTmHcLyHnN8pp+0NpVcewqedkjg8nN18zrvRHG0zEWTK44utlfcQdcBhGI4V2wG9yC7e9UAn+7ir0VA7aezKNjzcXxOPZ1vmoy/m5HlNujXDng4jbCQnXJE8zZ5gyRzYBzzbABPpJqztasjqdlzGL1WvDBbg1zf7nLsSxMLZW3/WRVfspX6lFkD+xRMrSaNsuyKCM97BEJA7s+mtueOITF8ZHPYOrfhfh3nNQtJw56XXZOvhht9aaRDHHqXT5vVhcjT6x/OvHXQ1FTWc3J+Y51jfW5K2wWtZcaBcigvtEkd2XzKZ3eRN8hTgnfwOZF9WK9clpBLE+gDLR4AGu7ftkVjNkwuEl87q9dP3BtEZTkGRCD4go5Brzrk/I+mrHcQCM+/wCq6AU7KmzXaa5LnwrtTtWbgFKNhU/E+X0W8U39qzdiX9hU3E+X0RjWat8q6dA0zDOPFsfKlc9th2GeN3D6rH2gLvt2fVF6H9EDayGSVldtOlNOcLnzzv38h6s+NW+UHKUV8IhhaWtvc3tnwGRWHT0fNOxOK0vRCXq75OsjzdOjJ52FCzNIQ23gcbVIeUkHPUr8DvwQQdM7tAyz7N6YaR2F4vqpibgbtw8WmpdfVJHq305Urk8s428Kx4tqxM2v07CcOIutlexv8N6ldCTFgWL0ThktYILgBmhXSHQlSD36Se47bEY2pTyiqIa6WppjYPNyHZ37/sm9HBYGu3KEi8mUfXtqkPsfHuagjrQ2F84lNOM6+XiK3H8uJejNwM/F3n+XU6C9+Hmq/ROtrkrMOitqLV7VU0xvuxzly4wVk1HmwIGO7bHKuZ9IK11c2sc67m5Dhbh3FTiBoZhVW/oRxAJ7HW8X2Oc7ZkB0k7jRjl+brxXU+lGyi/pLqc878Ne/+9rqv0eS2G+SkuL9CdVrBbwOq9VIZGaTOXJB1Hsg75PxAAVm0PKcNrZqqoaTjbhAbutprwCe6n6oa06K4qgHIAeoVyL5XO1KtABVIdEGMt+zuhS7UqgGrKNnUjNkY2IB28K6v0ijbDSsY0h0Jue3Kx3qt0ckuJ3pgnQKQWL24kj62SVZGftadKAhVG2e8n+8avHlZE7abaosdga0tAyvckXPDcmdGODDvTy26GF7p5rsxyoY1SOMa+zoCKpOw7lPxuaqVHKYR0TYKLEx2IkuyzuSToTxHgnNpruu/NFtuiJgvkuLYxxxadMkfaycghtPP8w8+a1FJyibVbMdS1Yc6S9w7L4X8x3JRT4ZMTdE64Z0fkj4hcXRdCkyaVUatQOYue2PwD8oqrWbYim2XDRBpDmG5OVt/wAd6cyIiQvO9Rk/QcycQa5ldDEXEnV9rUdKjSrbYxqAJ9G3fWnFyqbDsttHE0h4FsW7O97b9Co+jEy4jon970fkfiMd2HXQkZQqdWonTKMjbH4Y+Q1n0u2YotlOoi04i7FfdqD37lMYSZMaZcC6IdXZzWs7K4lcsCmez2ECkah5wZM1b2jyjE1fFV04IwCxBtnmb6cQURU1oyxyZr0ZvBZNaGaIgspVvdNowdTJy5agCPQSPCrR29s87RFcI3XANxlm61gdeGSQU0vNc3f/ANJxd9Crc25REUS6ABKdWdYA7R37yN9u+q1Pyqq21gkkcTHe5b/48B3KR1EwssBnxUb0is5IeHQxSsrMkirlc4KhZNHPwGB8VPhqYqnaMk0QIDhex45X07Vo7OY5ha125U2tkrbCyhKi4pLqXCpvgXSH2LG4ERkLHUAHCchjG4IrOraAVT2kutbsuqFbTPf12ZkDTirTw7i/EZo1li4W7I+Sp9l2oyASDsSDzBqsOTOLMSeX3XOy1To3lj22I7U7F3xX8kyfPLT7VHoufeeX3UfTexKF7xX8kyfPbT7VJ6LH3nl903pfYlDiHFfyRJ89tPtUnoqfe+X3SdK7Er2y4r+SJPntp9dJ6KH3vl903pPYs9suK/kiT57afXR6KH3vl90dJ7FntlxX8kSfPbT66PRQ+98vujpPYs9suK/kiT57afXR6KH3vl90dJ7FntlxX8kSfPbT66PRQ+98vujpPYs9suK/kiT57afXR6KH3vl90dJ7FntlxX8kSfPbT66PRQ+98vujpPYs9suK/kiT57afXR6KH3vl90dJ7FntlxX8kSfPbT66PRQ+98vujpPYs9suK/kiT57afXR6KH3vl90dJ7FntlxX8kSfPbT66PRQ+98vujpPYkniHFfyRJ89tPtUvoqfe+X3S9K7Ek33FfyRJ89tPtUvosfeeX3Tul9iSbviv5Jk+eWn2qX0XPvPL7pem9iFNe8UVSzcJkAUEk+zLTYDc99HowfeeX3Tm1lzYN81TeM9KzdxBDAYcOrAmRXyArD8Ebc6sUmyxSvLg/FcW0W5RQyh+KRuHsUFWmtJZQluj0wKwtE06yaTZd08nn9nW36Lf9R60IvUC4jaf71J3p/0n4wLO1nuWXUIUZ9OcaiPNXPdk4GakVFQfCbzjAe3a4S1khn++iHWklrqXUjZkfEq9xwAd9qEKudBPKHPdvB7IuLROt15hW1u0clVfCpM7GJjkA4GcjI50IRf6bcR9h+2nV23sPVnqMP7J9j9b1fWdZq0dZnfTjGPTQhNeNeUW6ie9KzWAW1m6tLeQSLc3CYQ5TEnMhiAdOMrQhPeJeU4QrxFJMLPbu62q9ROysBErKJWXKg6iQd1oQit0/nVrxDGjyp7Ajs41VgZbi8thIQ5LeapJO2MKp5mhCiv9q00Udq86RN7ItHlARWUG4Fx1SAuWISILlmJ8PUKELpdibgW4MpikuNBJ6sNHEz4yqqWLELyGo58cDlQhVHhPSm8HEorK4e0kZ45XnSFJY2tWSNHRQ8jkTA6wNgDzOwFCEbof02e7vJoXRVhZWksXGczRQytDMzHJGdQDAADsmhCioul3E+rguSbTqJr4WmgRTdYEN08JbV1mnOEJ5d9CFK3vTZ04oltpT2LqS2klOQwvZo2ljjU5wV0hRy5vzoQoXiPlS6mLiKuU9k21xPFbKILho2jjKhDI65XVu2e0vIbChCkuJ9OZo/Zcaokk6zQ29lGFbtvJbRzM0na8xNTMTsMADO+aEKIuulgnija9Xsiwt7xRbvPDK9zcSyQiFGjfUVcALp355PLYQrf5OuLXFzaFrlI45YpZYGSIEIvUtowMseWPGhCnuK/eZf1b/RNIdE+P1x3hea05D1VmrvCVuhIt0JbIhNJZSkpNCbqu7+Tz+zrb9Fv+o1aEXqBcXtP97f3qZ4lYxzxSQyrqjlVkdckZVhg7jcesVIqKrXDOgqxyQPLdXNytr/Vo5mQpGdOkOdKguwGQC3LNCE34N5OY4PYwN1cyxWj9bDC5i6tZMNhjpQMca2POhCz/ZvBjqevuPYfWdb7D1J1GrXr0ebr6vVvozjNCFOcL6MW8Ms8ukO88xnLOqEoxVV0ocZAGnPxmhCBJ0TiMV9FrfF+ztKezlC8axkJt4KOeaEJtw3oJbQ3rXup3lMccahyuiPRCkOtQB55RMZ/ObxoQkcK6A20PVAs8qx2stnpk0FXilk6xi2AN+7buoQpbhPAlhtBaGWWRAjRq7NplWMghVDpggqDgMNxgeFCFCf0DLFDLfXcphSRLcuYdUXWxGJpNSxgyOFJwWzvvvQi6a3fk1t4okbh49jXUMcixTKQC7tC0Y644OQSckgZzuKEKOvPJrcCyihgvpjJAYpIY3MQgWZHDFtSxa8AliDzJIzQi6l5/JjZOj6tXsh5TMbrs9eshl6zKnGkAcsY5UIT9uhcRtr23Mkmm+mlnlbsalaXRqCbYx2BzzzoQss+hNvHeT3up2lmQRjURpiHVpGxjAGzMEXJOeXpoQmtl5OrWOe0nLyObOBIIlYroPVmQpKwA3cdY2O4bUIU/wAC4OlqsiozMJJppzqxs0zl2AwOQJ2oQnHFfvMv6t/omkOifGeuO8LzYnIeqs1d2dUoUJQFuhLdKC0l08Mul4pt1LhTqPic6KFSeZVHJVmkVR6gGwKeHO0uoXwQuOJzQSewIb8buvhNx84m+1Tg53Eqs6KH2G+A+iEeOXfwq5+cTfap2J3FQGGL2B4BbXjN38KufnE32qMTuKUU0R1aPAIUnH7vkLq59fsibf8AxUoc7io3MhOQaPALQ43d/Crn5xN9qlxO4pOYjH8o8At+3t38KufnE32qTEeKDDF7I8Ate3l38KufnE32qMR4pOYi9keASk41d/Crn5xN9qkLjxTm08fsjwCcxcWu/hNz84m+1TS93FWo6SI/yDwCN7b3Pwm4+cTfapuN3EqfosHsN8AknjNz8JuP3832qXG7ikNPB7DfAIT8buvhNx84m+1S4ncSoDDDuY3wCGeN3fwq5+cTfap2I8VEYIvZHgFg43d/Crn5xN9qkxO4oEEXsDwCV7dXXwq5+cTfapMTuKcKaL2R4BSMT33+8up4+Rw09wXwTgHq0JcD0sAD407r8fNRONOMmsB7gLeJy8LpyBc7/dl7t3gvj1DNwCfk276XPiUwui9239f6bJvLJdEYS9lfUFOl55o2YSDsjDtoOR+DqJPhQQ7intMP80YHcARl3C6hXiKkqwKsuxUggg+BB3FRWsrzSHC4zCTmhG+yzSaEuEo1MVvRaLUoCYXgJ5d+xvY6FCevyNY7Xp1ejHLGPrqJhl5w30WO2SrNS4PHUzt/ZOGt7BkizLobqlMgXrCet0x6yxYMCdRkwihQcecNquhrLBRF9SHOs24vl3buB8brfsHh2Mm4lXBUcg2fdGV2HYG2gBgOYz38qLMQH1QzwBBsRYdbMsrFoAU6tj1okI/C0iPAO+Rk9wBA5kK0NF0yaWoexuHI70jiMViIvctPW6owdLXBAOlOt0a8gxZ14Jy2fRQ61skkZqMfW0z4efanEfC+HEti6bbdQW0gqIgzLrMXna9QBx3DbNLhZxTXT1AA6n6utTcL4cDj2VIe2R2QrjQZlCnOlR97LEnfcZAPmkLWcUomqT/IFqaw4escmid3fSeryCO2OsYDzRt2UUk5yWOMcwhwW1TozUue27Rbel2PD7Eplp5EbTupUHDhATjCnUNQIG45jwNM6hGZVn/qmus1gKcRWljnDSyKM81YONOlT3xKeZYZ/N5b5pA1imMlWBcMB7Dlv/qKGEsg8BLlkCk3AwwywjRlVcb5LMyEgjzfjJhZcJpkqsD8rH+X9frVI4dBaLcOJ3V4SrGNiZBn3dAudGGDdWHOOW457U5oaHG+iinmndECwEOBF/A380wENr1KsZXMusBkUbCMOQzDI5lMEDPPOe6lsxBfMZLWytr22+qRxhYdY6nRp38wzFca20Z63tatGnPdn46a+18k6n5zD+Jr+uG5MQKYrICsNpZ9QCdutGMk57DEj3GPG/Wb4ZxkqTpXfJqS1gqb5OdNt39uJ7OAOR1O5PrzqYNpiVfOrqIRGZVYjnPM2VjbHcoZvE7042GvkooxJL6mntG9v9I3/JMJONwk72mf0ru7LfKHUD9mmF44KcUjx/3P+LU8tb+3lwoZ7dttKzOJYCQCAOt0h4sgkZYMNznxpwIO9Rvglj6xGIcRk7w0PdkhXtscNHONHV7Y2LW64UI6HPusJJ80EjtdnfOUI3FEb7kGLO//AC7DwI468dVCy2xjYq2NSnfByPEEHvBBBB7wRULslrQ4XtDhvWqbdT2Q3enAKF0iCXpVAX3T+44M6wJOWUq+NhnIDZwfDu5VC2dpkLOCoR1zZKkwAG48MlIR9EpTGrqynWkUiA5GesjMkgPh1YxnnnUMc6uCI2TTXxsdhcNLjwyHio646O3BBOYzpDMVV8sNJlBXGMFvcJuRx7md9xkEZCQ1jHHO4+H64hHk6G3Sgk9WQCRkPsWBVdK5AycuBj/1l3NFMbWxdvgkz9FLpDhgg2cntjbQyrj1ksuO7ffGDSc25KK2I6X8EsdDrvUV0plSAe33sQFAOMEnOdu4HlggHNlJ06LifBAtejU7s6KFLRsqEah2iys66Ty81Sd8cvHakwHRSdJjABN7HsT1eis43OjAOnOrb731mdhnGnf+HPam825TR1sHb4dtk4/opdY81Ry5uvM7Y+XA+Md29JzTlL+1KbTPwQpejdwFJwuy6gNWS3ZZsKAOeEY4OOVAicj9pwGwF/DRDk6L3WrSFBOGYYOc6RETjbn7qmAee/hTuacoDtGEi9/1+gmfFuBTW6hpQuC5QFW1ZI17j83sNv6KHMIGaIqmOY2Zf9f+1GAUxWLJYWkUgCk+BwkuXA3jAK7ZHWMypGSPBWbWfRGacwXKiqXWZh4/LU/T4qZaYW8ZuFGJMmC2zgtG2kPPKTvqZQ4UHfDuxp98Ivv3Km1vOuER09Z3bwHx17rKvukWd5ZCeZIiByTzOWlBJqPLir4L9MIHx/8AynkfCyeUN25yo+9dXu/mg7PjPdTsKiM4GZezxJ+iBIqIzK0MgZSVZXlAII5ggRg002GoUrQ+QAtcLdg+6meG3XWxMhA12ytLb956pd5oMnJIA90Tngoe7anNdiFt4UM1PzTg7c/J3fuPxORTXi0eUVttSEKcHIKSBmj35HDLKPQCo7qa8XF1YpnYXEbjn8Rr5EfG6ic1FZXcSatUipnNYFoTcKJMZFRSQ+jJ0khtGrv092efKmjCTlqoucia8htsW/ihyG4RUduuRWx1bHrFU4AxoY7HAA5eAqbMBQfhvJGV0OC8dDlZGUjG4cjk2sZ33Go6vXvSXKeY2EWIHl3IlzeySAdZI7jBHadm2J1Ebnfff4h4CluUNYxvqgJHsqT8Y/4Q89uT+eOfInn499Fyjm28AiJdSH/eP4+e3MnJPPxJPrNNuU9sLTnYeScxXL4ZdbYchnGo9thnBY8zzNNLnKyynYSCQMkUXrg56x85znW2c+Oc86aCSpzHHb1R5IRvGHJ28PPPhjHPwJHqNOzUTmsP8o8li8TmUFVlcKc5AdsHIKnO++xIpwJCrSRRuNy0IY4lPgjrpcN5w6x8HlzGfQPkpcRTOaj9keAQnmdvOZj62J8fH1n5T400lPawDQLSrSKUBLpE8KT4XDI6MkXnvNboBkDOY7nY52wfTUjcxkq07mNcC/QB3+KPxeJjFZRqpJ6uYgKMkyPdShlCr39lRt4DFDgbAKOnc3HK6+Vx4WyTH2snBOYpAVdYzlCuJH8xDnGCe71imYSFYE0R/mGhPwGqvT8ZvhlfYgUxrEGMk3WYSeUDtkEawxTGea6SSSSTVnnH8FitpaU585rfQWzAv+hvURedGLyeR5WjRCxJIJYaAgdRnIJx7iQD35U9+0Jie83WlDtClgjEYJNrbtb27f8Ay+ac2vAGtb2z1HIleVGBxkaQUk5fglHBGdyDnAzilEZY8dt1HJXCqppf/EA+fzBVbEq9QwWMp7hGWYknrXFxENYzy2c8vD000Wtlw/urT3HnQS6+ZsOF2nLyCiNdNspOcSgPGhOFt6FJL3ClCY5/BO7jjMrwJbnToTGCB2jp80E5x/CohAxry/eVnsoo2TmYalOIukEyrhMIWQI7oZFaQJA1vGW7eAVRtsAZIBOcVZ5woNGwm5z/ALZ3UhcdNbhjnTGp1I2VVg3Yk1gatWcZ29RPjml50pg2fGN5KY3XH5JFAZI9Xuep8N1knVFSpdie15vf4n4m48lKylDTcE78t2fBHfpHK0kkhWPMkXUkAEAR6i3Z3ypGcZznA9eTnSlbQMwhtzkbp/F0unH4EXfzDk7huRLEgdo4HIDAGwFHPEJ42VGdSfL6LH6WTH8CH8E+Z71tQ2z4/wDnxpOePBSfsuIfzFCPSycHOEICsukhtADaM4QMAPM5cu0aUSuTH7OitYE9/ilP00mEjMsceC2QG1s2kO7BSxbOMt3YxpAGBtSiQqudnstYuKgOI3rTSGRgoJCDCjCgIioMDu2UUxxubqzFEIm4Qm4FIpglKKRSAJdIlWUJU+4codZYztqUOPXCSW//AJNKfiFObnkq8xwlrvh4/cBTCqOoUplzYyOxAZ4y9tKw1kMm40ygglTsJAfEU/dcblVuTJZ2XOAcD1hprxGnEp/F0mnbBFonUsyO4YkdYYxCI26zsgEdSvIY9FOMpO5Q9AiblznW0y3XvcWz4pE/SW6IAUW0WxD6ZIiHHbwCGdiAA57+e9NMr+wKyzZ9NncudwyOXdkAmL8ZuQCDdIoLFyACe0Xd85SM7anYgZxv6BhuJ+l1OaWn15o6Wzy0Ft7uxF4ddSkyXDymXQGSE9vtXdxGIlCqwBJWMajgckWnsvqToq1QGC0LW4b2v/SCTu4nLxUZxdlSEqoADMqKB72ManJPectCvM7xnwpTkE2Il78R7T46eV/FQGqmK0hGUnnRZMMhKWKRPulgUJVvFIiy3ihLZKVaS6c1qMiU0qwxiLSKXIIbvTlE56AzU5QFyTQmKz2vDbccPaWRwXfWY/czqSZSQsYkGc5CqSrYGH1DcZMoaMF1nullNUGNGQtftHGyrYFQrVCWBSJVlCVZQhEglZGVlOGUhlPgQcj10A2N0jmB4LToVYrS7OVliYIo7IGAwjdtjDNqO8LLlV7iGGTlSamDt6zpI73Y8XJ8+0cDvP0KHPwqGXtQMkLN/uJW0qSd/cJm7LKcjCvpYZ79qY5odpkrcVTJEMMoLh7Q1/1N17yLhDPRi9+DSn0gBh+0pI/jTeafwUx2lTW9cfG91icA0t90yCP/AO1GVmuGzyARSVjz76QgDwNPbHb1lVlrw4fhC/acm+eZ7gnF6+cKVSKOFMxjIkS2Vj2nfP3ydiAQd9ZGBgA5k7NyoNO+5JOu7F3cAN/DeqvxK86xuyCEUaY1O5Cgk9o97EksT4saYTdXGNwjPXf+vIJnmkSpKrSpAEVaRPCIKangJQFCdZLVaRPDUZVppU7WpVIpCbJDvTlC5yCzUqgLkilTVvFInAKYh4uqrpFvDg6dQzNhyvJmAfBOcnw3O1Px9ig6KS7FjN/h9FGAVGrYWUJVlCFsUJQFuhFtycWkzRnUpwcEHYEFTzVgdmU+B2pMVtFIYWvbZ36+6lE4mhHazGdxsomjIKkY0MwYLyONTDIGwp4fdVH0zmaZ+R8RcX7bfFDeS2yxzbnOMZW4GNtyQsOOe+3jin9VQOM1gOsPiD54kibisS40ksAOysSdUoPpdtz+7HrHOluAoDE92vmb+Wnmoa8vWcBcBUXzY0BCKcYzuSWbH4TEnuzjakJupgwNN9Tx/WncEyJpEq1QkRFoTmpa0JyWKaVIEsUicEVKRStRKRThY1ATXIElOVdyHShRLKEq2KRPS1pEoW6E5ZQhZQhKFCcFg50I3otMKsjRIlpWqKRN2qQKo9DalUe5CalTChnnQE1bpUL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edumaterials.ru/img/math/ege/EGE-2013-Matematika-Tematicheskii-sbornik-zadanii-Semenov-AL-Yashenko-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17">
            <a:off x="3020004" y="1864986"/>
            <a:ext cx="2282416" cy="3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eomurena.ru/image/10/84/49/10844996.bin.dir/10844996.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147">
            <a:off x="1510691" y="2056336"/>
            <a:ext cx="2116003" cy="31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getway.info/uploads/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14" y="4077072"/>
            <a:ext cx="3528944" cy="2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pitworld.ru/image/data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00"/>
            <a:ext cx="2047528" cy="14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41277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Накануне экзамена обеспечьте ребенку полноценный отдых, он должен отдохнуть и как следует выспаться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784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Договоритесь с ребенком, что вечером накануне экзамена он прекратит подготовку, прогуляется, искупается и ляжет спать вовремя. </a:t>
            </a:r>
            <a:r>
              <a:rPr lang="ru-RU" b="1" i="0" u="sng" dirty="0" smtClean="0">
                <a:solidFill>
                  <a:srgbClr val="000000"/>
                </a:solidFill>
                <a:effectLst/>
                <a:latin typeface="Verdana"/>
              </a:rPr>
              <a:t>Последние двенадцать часов должны уйти на подготовку организма, а не знаний.</a:t>
            </a:r>
            <a:endParaRPr lang="ru-RU" b="1" i="0" u="sng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020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 на питание ребенка: во время интенсивного умственного напряжения ему необходима питательная и разнообразная пища, сбалансированный комплекс витаминов. Такие продукты, как рыба, творог, орехи, курага стимулируют работу головного мозга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16750"/>
            <a:ext cx="6156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HelveticaNeue"/>
              </a:rPr>
              <a:t>Помните!!! Использование успокаивающих средств накануне или перед экзаменом </a:t>
            </a:r>
            <a:r>
              <a:rPr lang="ru-RU" b="1" i="1" dirty="0" smtClean="0">
                <a:effectLst/>
                <a:latin typeface="HelveticaNeue"/>
              </a:rPr>
              <a:t>не принесет вашему ребенку успеха</a:t>
            </a:r>
            <a:r>
              <a:rPr lang="ru-RU" b="0" i="0" dirty="0" smtClean="0">
                <a:effectLst/>
                <a:latin typeface="HelveticaNeue"/>
              </a:rPr>
              <a:t>, так как успокаивающие средства, которые, в лучшем случае, сдерживают нервное возбуждение, тем самым снижают важную составляющую успеха, а именно волю к преодолению трудностей, снижают способность к самокритике и работоспособность учащегося. </a:t>
            </a:r>
          </a:p>
          <a:p>
            <a:r>
              <a:rPr lang="ru-RU" b="0" i="0" dirty="0" smtClean="0">
                <a:effectLst/>
                <a:latin typeface="HelveticaNeue"/>
              </a:rPr>
              <a:t>Наличие небольшого уровня волнения является показателем боеготовности экзаменуемого, а именно это необходимо для оптимизации поведения при тестировании.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ul.ru/upload/file/publication/12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6942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949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Посоветуйте детям во время экзамена обратить внимание на следующее:</a:t>
            </a:r>
          </a:p>
          <a:p>
            <a:endParaRPr lang="ru-RU" b="1" u="sng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пробежать глазами весь тест, чтобы увидеть, какого типа задания в нем содержатся, это поможет настроиться на работу;</a:t>
            </a:r>
          </a:p>
          <a:p>
            <a:endParaRPr lang="ru-RU" dirty="0" smtClean="0"/>
          </a:p>
          <a:p>
            <a:r>
              <a:rPr lang="ru-RU" dirty="0" smtClean="0"/>
              <a:t>2. внимательно прочитать вопрос до конца и понять его смысл (характерная ошибка во время тестирования - не дочитав до конца, по первым словам учащиеся уже предполагают, ответ и торопятся его вписать);</a:t>
            </a:r>
          </a:p>
          <a:p>
            <a:endParaRPr lang="ru-RU" dirty="0" smtClean="0"/>
          </a:p>
          <a:p>
            <a:r>
              <a:rPr lang="ru-RU" dirty="0" smtClean="0"/>
              <a:t>3. если не знаешь ответа на вопрос или не уверен, пропусти его и отметь, чтобы потом к нему вернуться;</a:t>
            </a:r>
          </a:p>
          <a:p>
            <a:endParaRPr lang="ru-RU" dirty="0" smtClean="0"/>
          </a:p>
          <a:p>
            <a:r>
              <a:rPr lang="ru-RU" dirty="0" smtClean="0"/>
              <a:t>4. если не смог в течение отведенного времени ответить на вопрос, есть смысл положиться на свою интуицию и указать наиболее вероятный вариант ответа.</a:t>
            </a:r>
            <a:endParaRPr lang="ru-RU" dirty="0"/>
          </a:p>
        </p:txBody>
      </p:sp>
      <p:pic>
        <p:nvPicPr>
          <p:cNvPr id="12292" name="Picture 4" descr="http://new.ec-p.ru/wp-content/uploads/2012/06/319152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67599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тревожьтесь о количестве баллов, которые ребенок получит на экзамене, не критикуйте ребенка после экзамена. Внушайте ребенку мысль, что количество баллов не является совершенным измерением его возможностей.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4233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Если ваш ребенок получил оценку ниже, чем хотелось бы, или вовсе провалил вступительный экзамен, помогите ему справиться с этой бедой. Не осуждайте и не насмехайтесь над ним, вместо этого воспользуйтесь возможностью понять, в чем причина неудачи, обсудите, какие выводы можно сделать и что означает в данном случае пресловутое «не повезло».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048" y="4653136"/>
            <a:ext cx="4657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Родителям нужно четко понимать, что жизнь ребенка на </a:t>
            </a:r>
            <a:r>
              <a:rPr lang="ru-RU" dirty="0" smtClean="0"/>
              <a:t>экзамене </a:t>
            </a:r>
            <a:r>
              <a:rPr lang="ru-RU" dirty="0"/>
              <a:t>не закончится, какой бы ни был результат. </a:t>
            </a:r>
          </a:p>
        </p:txBody>
      </p:sp>
      <p:pic>
        <p:nvPicPr>
          <p:cNvPr id="13314" name="Picture 2" descr="http://thumbs.dreamstime.com/thumb_524/127995358134xd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857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2.gstatic.com/images?q=tbn:ANd9GcRx14OGKFADUyENaoBSuIB9pZxVGLaPMuyJh7F3Q0IqXJyJMi4x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8974"/>
            <a:ext cx="2808312" cy="18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olgmed.ru/uploads/files/2011-3/4212-abiturienty_pered_e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"/>
          <a:stretch/>
        </p:blipFill>
        <p:spPr bwMode="auto">
          <a:xfrm>
            <a:off x="6660232" y="1366842"/>
            <a:ext cx="2179016" cy="30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068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Психологическая поддержка </a:t>
            </a:r>
            <a:r>
              <a:rPr lang="ru-RU" dirty="0"/>
              <a:t>– это один из важнейших факторов, определяющих успешность Вашего ребенка в сдаче единого государственного экзамена.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5706" y="1340768"/>
            <a:ext cx="66859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Почему </a:t>
            </a:r>
            <a:r>
              <a:rPr lang="ru-RU" b="1" dirty="0"/>
              <a:t>ребенок волнуется?</a:t>
            </a:r>
            <a:endParaRPr lang="ru-RU" dirty="0"/>
          </a:p>
          <a:p>
            <a:r>
              <a:rPr lang="ru-RU" dirty="0"/>
              <a:t>• Сомневается в своих знаниях, не уверен, что достаточно подготовлен.</a:t>
            </a:r>
          </a:p>
          <a:p>
            <a:r>
              <a:rPr lang="ru-RU" dirty="0"/>
              <a:t>• Сомневается в собственных способностях: памяти, умении анализировать, концентрироваться на задании.</a:t>
            </a:r>
          </a:p>
          <a:p>
            <a:r>
              <a:rPr lang="ru-RU" dirty="0"/>
              <a:t>• Испытывает страх перед экзаменом в силу личностных особенностей (тревожности, неуверенности в себе).</a:t>
            </a:r>
          </a:p>
          <a:p>
            <a:r>
              <a:rPr lang="ru-RU" dirty="0"/>
              <a:t>• Боится незнакомой ситуации.</a:t>
            </a:r>
          </a:p>
          <a:p>
            <a:r>
              <a:rPr lang="ru-RU" dirty="0"/>
              <a:t>• Испытывает повышенную ответственность перед родителями и 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5550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1" y="141277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Признаки </a:t>
            </a:r>
            <a:r>
              <a:rPr lang="ru-RU" b="1" dirty="0"/>
              <a:t>стресса: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физические: </a:t>
            </a:r>
            <a:r>
              <a:rPr lang="ru-RU" dirty="0" smtClean="0"/>
              <a:t>усталость</a:t>
            </a:r>
            <a:r>
              <a:rPr lang="ru-RU" dirty="0"/>
              <a:t>, слабость, нарушение сна (сонливость или бессонница), холодные руки или ноги, повышенная потливость или выраженная сухость кожи, сухость во рту или в горле, аллергические реакции, речевые затруднения (заикания и пр.), резкая прибавка или потеря в весе, боли различного характера (в голове, груди, животе, шее, спине и т.д</a:t>
            </a:r>
            <a:r>
              <a:rPr lang="ru-RU" dirty="0" smtClean="0"/>
              <a:t>.).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эмоциональные: беспокойство, сниженный фон настроения, частые слезы, ночные кошмары, безразличие к окружающим, близким, к собственной судьбе, повышенная возбудимость, необычная агрессивность, раздражительность, нервозность по пустяковым поводам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поведенческие: ослабление памяти, нарушение концентрации внимания, невозможность сосредоточиться, неспособность к принятию решений, потеря интереса к своему внешнему виду, навязчивые движения </a:t>
            </a:r>
            <a:r>
              <a:rPr lang="ru-RU" dirty="0" smtClean="0"/>
              <a:t>(</a:t>
            </a:r>
            <a:r>
              <a:rPr lang="ru-RU" dirty="0" err="1" smtClean="0"/>
              <a:t>кусание</a:t>
            </a:r>
            <a:r>
              <a:rPr lang="ru-RU" dirty="0" smtClean="0"/>
              <a:t> </a:t>
            </a:r>
            <a:r>
              <a:rPr lang="ru-RU" dirty="0"/>
              <a:t>ногтей, притопывание ногой, постукивание пальцами и пр.), </a:t>
            </a:r>
            <a:r>
              <a:rPr lang="ru-RU" dirty="0" smtClean="0"/>
              <a:t>нервный </a:t>
            </a:r>
            <a:r>
              <a:rPr lang="ru-RU" dirty="0"/>
              <a:t>смех, </a:t>
            </a:r>
            <a:r>
              <a:rPr lang="ru-RU" dirty="0" smtClean="0"/>
              <a:t>изменение </a:t>
            </a:r>
            <a:r>
              <a:rPr lang="ru-RU" dirty="0"/>
              <a:t>пищевых привычек (голодание или избыточный прием пищи), злоупотребление </a:t>
            </a:r>
            <a:r>
              <a:rPr lang="ru-RU" dirty="0" smtClean="0"/>
              <a:t>лекарствами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0" y="116632"/>
            <a:ext cx="91189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Verdana"/>
              </a:rPr>
              <a:t>Наблюдайте за самочувствием ребенка.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Никто, кроме Вас, не сможет вовремя заметить и предотвратить ухудшение состояния ребенка, связанное с переутомлением, стрессом. Первый шаг на пути избавления вашего ребенка от стресса состоит в том, чтобы научиться распознавать определенные признаки, сообщающие о том, что он испытывает стресс.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50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вероятность допущения ошибок.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62626"/>
                </a:solidFill>
                <a:effectLst/>
                <a:latin typeface="Arial"/>
              </a:rPr>
              <a:t>Чтобы показать веру в ребенка, родитель должен иметь мужество и желание сделать следующее: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62626"/>
                </a:solidFill>
                <a:effectLst/>
                <a:latin typeface="Arial"/>
              </a:rPr>
              <a:t>Забыть о прошлых неудачах ребенка;</a:t>
            </a:r>
          </a:p>
          <a:p>
            <a:pPr>
              <a:buFont typeface="Arial"/>
              <a:buChar char="•"/>
            </a:pPr>
            <a:endParaRPr lang="ru-RU" b="0" i="0" dirty="0" smtClean="0">
              <a:solidFill>
                <a:srgbClr val="262626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62626"/>
                </a:solidFill>
                <a:effectLst/>
                <a:latin typeface="Arial"/>
              </a:rPr>
              <a:t>Помочь ребенку обрести уверенность в том, что он справится с данной задачей;</a:t>
            </a:r>
          </a:p>
          <a:p>
            <a:pPr>
              <a:buFont typeface="Arial"/>
              <a:buChar char="•"/>
            </a:pPr>
            <a:endParaRPr lang="ru-RU" b="0" i="0" dirty="0" smtClean="0">
              <a:solidFill>
                <a:srgbClr val="262626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262626"/>
                </a:solidFill>
                <a:effectLst/>
                <a:latin typeface="Arial"/>
              </a:rPr>
              <a:t>Помнить о прошлых удачах и возвращаться к ним, а не к ошибкам.</a:t>
            </a:r>
            <a:endParaRPr lang="ru-RU" b="0" i="0" dirty="0">
              <a:solidFill>
                <a:srgbClr val="262626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224" y="4293096"/>
            <a:ext cx="8251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Существуют слова, которые поддерживают детей, например: «Зная тебя, я уверен, что ты все сделаешь хорошо», «Ты знаешь это очень хорошо». Поддерживать можно посредством прикосновений, совместных действий, физического соучастия, выражение лица.</a:t>
            </a:r>
          </a:p>
        </p:txBody>
      </p:sp>
    </p:spTree>
    <p:extLst>
      <p:ext uri="{BB962C8B-B14F-4D97-AF65-F5344CB8AC3E}">
        <p14:creationId xmlns:p14="http://schemas.microsoft.com/office/powerpoint/2010/main" val="13686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15112"/>
              </p:ext>
            </p:extLst>
          </p:nvPr>
        </p:nvGraphicFramePr>
        <p:xfrm>
          <a:off x="0" y="334806"/>
          <a:ext cx="9109395" cy="652319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36465"/>
                <a:gridCol w="3036465"/>
                <a:gridCol w="3036465"/>
              </a:tblGrid>
              <a:tr h="24535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Отличительные особенности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Традиционный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экзамен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Единый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государственный экзамен</a:t>
                      </a:r>
                    </a:p>
                  </a:txBody>
                  <a:tcPr marL="18653" marR="18653" marT="18653" marB="18653" anchor="ctr"/>
                </a:tc>
              </a:tr>
              <a:tr h="63071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Что оценивается?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Важны не просто фактические знания, а умение их преподнести. Уровень развития устной речи может позволить скрыть пробелы в знаниях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Оцениваются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фактические знания и умение рассуждать, решать</a:t>
                      </a:r>
                    </a:p>
                  </a:txBody>
                  <a:tcPr marL="18653" marR="18653" marT="18653" marB="18653" anchor="ctr"/>
                </a:tc>
              </a:tr>
              <a:tr h="53134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Что влияет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на оценку?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Большое влияние оказывают субъективные факторы: контакт с экзаменатором, общее впечатление и т.д.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Оценка максимально объективна</a:t>
                      </a:r>
                      <a:endParaRPr lang="ru-RU" sz="1400" b="1" dirty="0">
                        <a:effectLst/>
                      </a:endParaRPr>
                    </a:p>
                  </a:txBody>
                  <a:tcPr marL="18653" marR="18653" marT="18653" marB="18653" anchor="ctr"/>
                </a:tc>
              </a:tr>
              <a:tr h="82944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Возможность исправить собственную ошибку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 устном экзамене можно исправить ошибку во время рассказа или при ответе на вопрос экзаменатора, на письменном — при проверке собственной работы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Практически отсутствует</a:t>
                      </a:r>
                    </a:p>
                  </a:txBody>
                  <a:tcPr marL="18653" marR="18653" marT="18653" marB="18653" anchor="ctr"/>
                </a:tc>
              </a:tr>
              <a:tr h="14093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Кто оценивает?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Знакомые ученику люди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Незнакомые эксперты</a:t>
                      </a:r>
                    </a:p>
                  </a:txBody>
                  <a:tcPr marL="18653" marR="18653" marT="18653" marB="18653" anchor="ctr"/>
                </a:tc>
              </a:tr>
              <a:tr h="43197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Когда можно узнать результаты экзамена?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 устном экзамене – практически сразу, на письменном – в течение нескольких дней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Через сравнительно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более длительное время</a:t>
                      </a:r>
                    </a:p>
                  </a:txBody>
                  <a:tcPr marL="18653" marR="18653" marT="18653" marB="18653" anchor="ctr"/>
                </a:tc>
              </a:tr>
              <a:tr h="630711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Содержание экзамена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Ученик должен продемонстрировать владение определенным фрагментом учебного материала (определенной темой, вопросом и т.д.)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Экзамен охватывает практически весь объем учебного материала</a:t>
                      </a:r>
                    </a:p>
                  </a:txBody>
                  <a:tcPr marL="18653" marR="18653" marT="18653" marB="18653" anchor="ctr"/>
                </a:tc>
              </a:tr>
              <a:tr h="53134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Как происходит фиксация результатов?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 письменном экзамене — на том же листе, на котором выполняются задания. На устном — на черновике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Результаты выполнения задания необходимо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перенести на специальный бланк регистрации ответов</a:t>
                      </a:r>
                    </a:p>
                  </a:txBody>
                  <a:tcPr marL="18653" marR="18653" marT="18653" marB="18653" anchor="ctr"/>
                </a:tc>
              </a:tr>
              <a:tr h="13352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Стратегия деятельности во время экзамена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Унифицированная</a:t>
                      </a:r>
                    </a:p>
                  </a:txBody>
                  <a:tcPr marL="18653" marR="18653" marT="18653" marB="1865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Индивидуальная</a:t>
                      </a:r>
                    </a:p>
                  </a:txBody>
                  <a:tcPr marL="18653" marR="18653" marT="18653" marB="1865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942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бсудите </a:t>
            </a:r>
            <a:r>
              <a:rPr lang="ru-RU" dirty="0"/>
              <a:t>с ребенком, какие дисциплины кажутся ему наиболее сложными, почему? Эта информация поможет совместно создать </a:t>
            </a:r>
            <a:r>
              <a:rPr lang="ru-RU" b="1" u="sng" dirty="0"/>
              <a:t>план подготовки</a:t>
            </a:r>
            <a:r>
              <a:rPr lang="ru-RU" dirty="0"/>
              <a:t>, – на какие предметы придется </a:t>
            </a:r>
            <a:r>
              <a:rPr lang="ru-RU" u="sng" dirty="0"/>
              <a:t>потратить больше времени, а что требует </a:t>
            </a:r>
            <a:r>
              <a:rPr lang="ru-RU" u="sng" dirty="0" smtClean="0"/>
              <a:t>повторения</a:t>
            </a:r>
            <a:r>
              <a:rPr lang="ru-RU" u="sng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763" y="17728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</a:rPr>
              <a:t>2. Определите вместе с ребенком его «золотые часы» («жаворонок» он или «сова»). Сложные темы лучше изучать в часы подъема, хорошо знакомые – в часы спада.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958" y="2729874"/>
            <a:ext cx="8185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Днем можно (и нужно) заниматься и «совам», и «жаворонкам».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234" y="1268760"/>
            <a:ext cx="815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Помогите детям распределить темы подготовки по дням.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511" y="5661248"/>
            <a:ext cx="802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PTSansRegular"/>
              </a:rPr>
              <a:t>Позволить ребенку самому выбрать удобный ему режим подготовки, не навязывать свои представления. Учитывайте и потребности ребенка.</a:t>
            </a:r>
            <a:endParaRPr lang="ru-RU" dirty="0"/>
          </a:p>
        </p:txBody>
      </p:sp>
      <p:pic>
        <p:nvPicPr>
          <p:cNvPr id="8194" name="Picture 2" descr="http://www.animalsglobe.ru/wp-content/uploads/2011/09/%D1%81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4" y="3356992"/>
            <a:ext cx="2744820" cy="20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oomet.ru/mal/foto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05" y="3285298"/>
            <a:ext cx="3271988" cy="22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92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Контролируйте режим подготовки ребенка, не допускайте перегрузок, объясните ему, что он обязательно должен чередовать занятия с отдыхом.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Следите за тем, чтобы во время подготовки ребенок регулярно делал короткие перерывы. 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Оптимальный режим занятий – 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 минут, 10 минут перерыв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перерыве лучше заняться не умственной, а физической деятельностью: помыть посуду, послушать музыку, громко спеть свою любимую песню, потанцевать, слепить из газеты свое настроение, порисовать.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092" y="1964353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Объясните ребенку, </a:t>
            </a:r>
            <a:r>
              <a:rPr lang="ru-RU" dirty="0"/>
              <a:t>что отдыхать, не дожидаясь усталости, - лучшее средство от </a:t>
            </a:r>
            <a:r>
              <a:rPr lang="ru-RU" b="1" dirty="0">
                <a:solidFill>
                  <a:srgbClr val="FF0000"/>
                </a:solidFill>
              </a:rPr>
              <a:t>переутомления</a:t>
            </a:r>
            <a:r>
              <a:rPr lang="ru-RU" dirty="0"/>
              <a:t>. Важно, чтобы </a:t>
            </a:r>
            <a:r>
              <a:rPr lang="ru-RU" dirty="0" smtClean="0"/>
              <a:t>школьник </a:t>
            </a:r>
            <a:r>
              <a:rPr lang="ru-RU" dirty="0"/>
              <a:t>обходился без стимуляторов (кофе, крепкого чая), нервная система перед экзаменом и так на взводе. Немало вреда может нанести и попытка сосредоточиться над учебниками в одной комнате с работающими телевизором или радио. </a:t>
            </a:r>
            <a:r>
              <a:rPr lang="ru-RU" dirty="0" smtClean="0"/>
              <a:t>Но если ребенок </a:t>
            </a:r>
            <a:r>
              <a:rPr lang="ru-RU" dirty="0"/>
              <a:t>хочет работать под музыку, не надо этому препятствовать, только договоритесь, чтобы это была музыка без слов.</a:t>
            </a:r>
          </a:p>
        </p:txBody>
      </p:sp>
      <p:pic>
        <p:nvPicPr>
          <p:cNvPr id="9218" name="Picture 2" descr="http://fashionforyou.ru/img/jurnal/rukodelie/c1eab67bdc808fe4c14c7a7300d58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98223"/>
            <a:ext cx="3770784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26" y="7851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Ознакомьте ребенка с методикой подготовки к </a:t>
            </a:r>
            <a:r>
              <a:rPr lang="ru-RU" dirty="0" smtClean="0"/>
              <a:t>экзаменам: </a:t>
            </a:r>
            <a:r>
              <a:rPr lang="ru-RU" u="sng" dirty="0" smtClean="0"/>
              <a:t>не </a:t>
            </a:r>
            <a:r>
              <a:rPr lang="ru-RU" u="sng" dirty="0"/>
              <a:t>имеет смысла зазубривать весь фактический материал, достаточно просмотреть ключевые моменты и уловить смысл и логику материала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/>
              <a:t>полезно делать краткие </a:t>
            </a:r>
            <a:r>
              <a:rPr lang="ru-RU" u="sng" dirty="0"/>
              <a:t>схематические выписки и таблицы</a:t>
            </a:r>
            <a:r>
              <a:rPr lang="ru-RU" dirty="0"/>
              <a:t>, упорядочивая изучаемый материал по плану. Если </a:t>
            </a:r>
            <a:r>
              <a:rPr lang="ru-RU" dirty="0" smtClean="0"/>
              <a:t>ребенок </a:t>
            </a:r>
            <a:r>
              <a:rPr lang="ru-RU" dirty="0"/>
              <a:t>этого не умеет, покажите ему, как это делается на практике. Основные формулы и определения можно выписать на листочках и повесить над письменным столом, над кроватью и т.д.</a:t>
            </a:r>
          </a:p>
        </p:txBody>
      </p:sp>
      <p:pic>
        <p:nvPicPr>
          <p:cNvPr id="6146" name="Picture 2" descr="http://vasilievaa.narod.ru/gu/stat_rab/book/GMU_zar_Startsev/1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6" y="2663834"/>
            <a:ext cx="56673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-gilTtDooR9E/T4Zx3XfPf6I/AAAAAAAABOk/vXkj1tRe1sA/s1600/Inorgan_Chem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01" y="2792884"/>
            <a:ext cx="2171848" cy="30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63815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Поэтому следует рекомендация для </a:t>
            </a:r>
            <a:r>
              <a:rPr lang="ru-RU" b="1" dirty="0"/>
              <a:t>родителей - раз уж </a:t>
            </a:r>
            <a:r>
              <a:rPr lang="ru-RU" b="1" dirty="0" smtClean="0"/>
              <a:t>экзамен </a:t>
            </a:r>
            <a:r>
              <a:rPr lang="ru-RU" b="1" dirty="0"/>
              <a:t>неизбежен, постарайтесь не накручивать ребёнка и не нагнетайте ситуацию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817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Нередко родители выпускников жалуются, начинают рассуждать о ненужности и неправильности ЕГЭ, таким образом нагнетая обстановку.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568952" cy="646331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Самое главное в ходе подготовки к экзаменам - это снизить напряжение и тревожность ребенка, а так же обеспечить подходящие условия для занятий.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155" y="2636912"/>
            <a:ext cx="8784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Не повышайте тревожность ребенка накануне экзаменов - это может отрицательно сказаться на результате экзамена. Ребенку всегда передается волнение родителей, и если взрослые в ответственный момент могут справиться со своими эмоциями, то ребенок, в силу возрастных особенностей может эмоционально "сорваться".</a:t>
            </a:r>
          </a:p>
          <a:p>
            <a:endParaRPr lang="ru-RU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52" name="Picture 4" descr="http://cdn3.img22.ria.ru/images/94187/67/941876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8" y="4111187"/>
            <a:ext cx="4418856" cy="25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1659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HelveticaNeue</vt:lpstr>
      <vt:lpstr>PTSansRegular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15</cp:revision>
  <dcterms:created xsi:type="dcterms:W3CDTF">2015-02-26T09:17:07Z</dcterms:created>
  <dcterms:modified xsi:type="dcterms:W3CDTF">2015-09-22T15:06:11Z</dcterms:modified>
</cp:coreProperties>
</file>