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7" r:id="rId10"/>
    <p:sldId id="268" r:id="rId11"/>
    <p:sldId id="269" r:id="rId12"/>
    <p:sldId id="266"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3101"/>
    <a:srgbClr val="FD0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5" d="100"/>
          <a:sy n="105" d="100"/>
        </p:scale>
        <p:origin x="-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52975" y="1176339"/>
            <a:ext cx="3625850" cy="2933699"/>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838700" y="4339432"/>
            <a:ext cx="3454400" cy="1655762"/>
          </a:xfrm>
        </p:spPr>
        <p:txBody>
          <a:bodyPr/>
          <a:lstStyle>
            <a:lvl1pPr marL="0" indent="0" algn="ctr">
              <a:buNone/>
              <a:defRPr sz="2400" b="1" cap="none" spc="50">
                <a:ln w="0"/>
                <a:solidFill>
                  <a:schemeClr val="bg2"/>
                </a:solidFill>
                <a:effectLst>
                  <a:innerShdw blurRad="63500" dist="50800" dir="13500000">
                    <a:srgbClr val="000000">
                      <a:alpha val="50000"/>
                    </a:srgbClr>
                  </a:inn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2C71D9-C52A-4289-BAC6-508EDE27EF23}"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97-95F0-458A-99BB-566A00076A5A}" type="slidenum">
              <a:rPr lang="en-US" smtClean="0"/>
              <a:t>‹#›</a:t>
            </a:fld>
            <a:endParaRPr lang="en-US"/>
          </a:p>
        </p:txBody>
      </p:sp>
    </p:spTree>
    <p:extLst>
      <p:ext uri="{BB962C8B-B14F-4D97-AF65-F5344CB8AC3E}">
        <p14:creationId xmlns:p14="http://schemas.microsoft.com/office/powerpoint/2010/main" val="348806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2C71D9-C52A-4289-BAC6-508EDE27EF23}"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97-95F0-458A-99BB-566A00076A5A}" type="slidenum">
              <a:rPr lang="en-US" smtClean="0"/>
              <a:t>‹#›</a:t>
            </a:fld>
            <a:endParaRPr lang="en-US"/>
          </a:p>
        </p:txBody>
      </p:sp>
    </p:spTree>
    <p:extLst>
      <p:ext uri="{BB962C8B-B14F-4D97-AF65-F5344CB8AC3E}">
        <p14:creationId xmlns:p14="http://schemas.microsoft.com/office/powerpoint/2010/main" val="184614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2C71D9-C52A-4289-BAC6-508EDE27EF23}"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97-95F0-458A-99BB-566A00076A5A}" type="slidenum">
              <a:rPr lang="en-US" smtClean="0"/>
              <a:t>‹#›</a:t>
            </a:fld>
            <a:endParaRPr lang="en-US"/>
          </a:p>
        </p:txBody>
      </p:sp>
    </p:spTree>
    <p:extLst>
      <p:ext uri="{BB962C8B-B14F-4D97-AF65-F5344CB8AC3E}">
        <p14:creationId xmlns:p14="http://schemas.microsoft.com/office/powerpoint/2010/main" val="336752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2C71D9-C52A-4289-BAC6-508EDE27EF23}"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97-95F0-458A-99BB-566A00076A5A}" type="slidenum">
              <a:rPr lang="en-US" smtClean="0"/>
              <a:t>‹#›</a:t>
            </a:fld>
            <a:endParaRPr lang="en-US"/>
          </a:p>
        </p:txBody>
      </p:sp>
    </p:spTree>
    <p:extLst>
      <p:ext uri="{BB962C8B-B14F-4D97-AF65-F5344CB8AC3E}">
        <p14:creationId xmlns:p14="http://schemas.microsoft.com/office/powerpoint/2010/main" val="145730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C71D9-C52A-4289-BAC6-508EDE27EF23}"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97-95F0-458A-99BB-566A00076A5A}" type="slidenum">
              <a:rPr lang="en-US" smtClean="0"/>
              <a:t>‹#›</a:t>
            </a:fld>
            <a:endParaRPr lang="en-US"/>
          </a:p>
        </p:txBody>
      </p:sp>
    </p:spTree>
    <p:extLst>
      <p:ext uri="{BB962C8B-B14F-4D97-AF65-F5344CB8AC3E}">
        <p14:creationId xmlns:p14="http://schemas.microsoft.com/office/powerpoint/2010/main" val="215644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2C71D9-C52A-4289-BAC6-508EDE27EF23}"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C7A97-95F0-458A-99BB-566A00076A5A}" type="slidenum">
              <a:rPr lang="en-US" smtClean="0"/>
              <a:t>‹#›</a:t>
            </a:fld>
            <a:endParaRPr lang="en-US"/>
          </a:p>
        </p:txBody>
      </p:sp>
    </p:spTree>
    <p:extLst>
      <p:ext uri="{BB962C8B-B14F-4D97-AF65-F5344CB8AC3E}">
        <p14:creationId xmlns:p14="http://schemas.microsoft.com/office/powerpoint/2010/main" val="151057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2C71D9-C52A-4289-BAC6-508EDE27EF23}" type="datetimeFigureOut">
              <a:rPr lang="en-US" smtClean="0"/>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FC7A97-95F0-458A-99BB-566A00076A5A}" type="slidenum">
              <a:rPr lang="en-US" smtClean="0"/>
              <a:t>‹#›</a:t>
            </a:fld>
            <a:endParaRPr lang="en-US"/>
          </a:p>
        </p:txBody>
      </p:sp>
    </p:spTree>
    <p:extLst>
      <p:ext uri="{BB962C8B-B14F-4D97-AF65-F5344CB8AC3E}">
        <p14:creationId xmlns:p14="http://schemas.microsoft.com/office/powerpoint/2010/main" val="53407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2C71D9-C52A-4289-BAC6-508EDE27EF23}"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FC7A97-95F0-458A-99BB-566A00076A5A}" type="slidenum">
              <a:rPr lang="en-US" smtClean="0"/>
              <a:t>‹#›</a:t>
            </a:fld>
            <a:endParaRPr lang="en-US"/>
          </a:p>
        </p:txBody>
      </p:sp>
    </p:spTree>
    <p:extLst>
      <p:ext uri="{BB962C8B-B14F-4D97-AF65-F5344CB8AC3E}">
        <p14:creationId xmlns:p14="http://schemas.microsoft.com/office/powerpoint/2010/main" val="315359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C71D9-C52A-4289-BAC6-508EDE27EF23}" type="datetimeFigureOut">
              <a:rPr lang="en-US" smtClean="0"/>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FC7A97-95F0-458A-99BB-566A00076A5A}" type="slidenum">
              <a:rPr lang="en-US" smtClean="0"/>
              <a:t>‹#›</a:t>
            </a:fld>
            <a:endParaRPr lang="en-US"/>
          </a:p>
        </p:txBody>
      </p:sp>
    </p:spTree>
    <p:extLst>
      <p:ext uri="{BB962C8B-B14F-4D97-AF65-F5344CB8AC3E}">
        <p14:creationId xmlns:p14="http://schemas.microsoft.com/office/powerpoint/2010/main" val="373044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C71D9-C52A-4289-BAC6-508EDE27EF23}"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C7A97-95F0-458A-99BB-566A00076A5A}" type="slidenum">
              <a:rPr lang="en-US" smtClean="0"/>
              <a:t>‹#›</a:t>
            </a:fld>
            <a:endParaRPr lang="en-US"/>
          </a:p>
        </p:txBody>
      </p:sp>
    </p:spTree>
    <p:extLst>
      <p:ext uri="{BB962C8B-B14F-4D97-AF65-F5344CB8AC3E}">
        <p14:creationId xmlns:p14="http://schemas.microsoft.com/office/powerpoint/2010/main" val="90460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C71D9-C52A-4289-BAC6-508EDE27EF23}"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C7A97-95F0-458A-99BB-566A00076A5A}" type="slidenum">
              <a:rPr lang="en-US" smtClean="0"/>
              <a:t>‹#›</a:t>
            </a:fld>
            <a:endParaRPr lang="en-US"/>
          </a:p>
        </p:txBody>
      </p:sp>
    </p:spTree>
    <p:extLst>
      <p:ext uri="{BB962C8B-B14F-4D97-AF65-F5344CB8AC3E}">
        <p14:creationId xmlns:p14="http://schemas.microsoft.com/office/powerpoint/2010/main" val="27811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C71D9-C52A-4289-BAC6-508EDE27EF23}" type="datetimeFigureOut">
              <a:rPr lang="en-US" smtClean="0"/>
              <a:t>5/8/2020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C7A97-95F0-458A-99BB-566A00076A5A}" type="slidenum">
              <a:rPr lang="en-US" smtClean="0"/>
              <a:t>‹#›</a:t>
            </a:fld>
            <a:endParaRPr lang="en-US"/>
          </a:p>
        </p:txBody>
      </p:sp>
    </p:spTree>
    <p:extLst>
      <p:ext uri="{BB962C8B-B14F-4D97-AF65-F5344CB8AC3E}">
        <p14:creationId xmlns:p14="http://schemas.microsoft.com/office/powerpoint/2010/main" val="231102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cap="none" spc="0">
          <a:ln w="12700" cmpd="sng">
            <a:solidFill>
              <a:srgbClr val="FE3101"/>
            </a:solidFill>
            <a:prstDash val="solid"/>
          </a:ln>
          <a:gradFill flip="none" rotWithShape="1">
            <a:gsLst>
              <a:gs pos="0">
                <a:srgbClr val="FD0600"/>
              </a:gs>
              <a:gs pos="75000">
                <a:srgbClr val="FFC000"/>
              </a:gs>
              <a:gs pos="99000">
                <a:schemeClr val="accent4">
                  <a:lumMod val="20000"/>
                  <a:lumOff val="80000"/>
                </a:schemeClr>
              </a:gs>
            </a:gsLst>
            <a:lin ang="5400000" scaled="1"/>
            <a:tileRect/>
          </a:gra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bibliogid.ru/images/cat/rgdb_2015_1/201303034/0.jpg" TargetMode="Externa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111" y="443620"/>
            <a:ext cx="7260439" cy="1747319"/>
          </a:xfrm>
        </p:spPr>
        <p:txBody>
          <a:bodyPr>
            <a:normAutofit/>
          </a:bodyPr>
          <a:lstStyle/>
          <a:p>
            <a:r>
              <a:rPr lang="ru-RU" dirty="0" smtClean="0"/>
              <a:t>«В книжной памяти мгновения войны…»</a:t>
            </a:r>
            <a:endParaRPr lang="en-US" dirty="0"/>
          </a:p>
        </p:txBody>
      </p:sp>
      <p:sp>
        <p:nvSpPr>
          <p:cNvPr id="3" name="Subtitle 2"/>
          <p:cNvSpPr>
            <a:spLocks noGrp="1"/>
          </p:cNvSpPr>
          <p:nvPr>
            <p:ph type="subTitle" idx="1"/>
          </p:nvPr>
        </p:nvSpPr>
        <p:spPr>
          <a:xfrm>
            <a:off x="5010150" y="3270485"/>
            <a:ext cx="3454400" cy="2224968"/>
          </a:xfrm>
        </p:spPr>
        <p:txBody>
          <a:bodyPr>
            <a:normAutofit fontScale="62500" lnSpcReduction="20000"/>
          </a:bodyPr>
          <a:lstStyle/>
          <a:p>
            <a:r>
              <a:rPr lang="ru-RU" b="0" dirty="0">
                <a:effectLst/>
              </a:rPr>
              <a:t>Виртуальная выставка </a:t>
            </a:r>
            <a:endParaRPr lang="ru-RU" b="0" dirty="0" smtClean="0">
              <a:effectLst/>
            </a:endParaRPr>
          </a:p>
          <a:p>
            <a:r>
              <a:rPr lang="ru-RU" b="0" dirty="0" smtClean="0">
                <a:effectLst/>
              </a:rPr>
              <a:t>к </a:t>
            </a:r>
            <a:r>
              <a:rPr lang="ru-RU" b="0" dirty="0">
                <a:effectLst/>
              </a:rPr>
              <a:t>75-летию Победы в Великой Отечественной войне </a:t>
            </a:r>
            <a:endParaRPr lang="ru-RU" b="0" dirty="0" smtClean="0">
              <a:effectLst/>
            </a:endParaRPr>
          </a:p>
          <a:p>
            <a:r>
              <a:rPr lang="ru-RU" b="0" dirty="0" smtClean="0">
                <a:effectLst/>
              </a:rPr>
              <a:t>МОБУ лицей №33 </a:t>
            </a:r>
          </a:p>
          <a:p>
            <a:r>
              <a:rPr lang="ru-RU" b="0" dirty="0" err="1" smtClean="0">
                <a:effectLst/>
              </a:rPr>
              <a:t>г.Таганрога</a:t>
            </a:r>
            <a:endParaRPr lang="ru-RU" b="0" dirty="0" smtClean="0">
              <a:effectLst/>
            </a:endParaRPr>
          </a:p>
          <a:p>
            <a:r>
              <a:rPr lang="ru-RU" b="0" dirty="0" smtClean="0">
                <a:effectLst/>
              </a:rPr>
              <a:t>Выполнила: </a:t>
            </a:r>
            <a:endParaRPr lang="ru-RU" b="0" dirty="0" smtClean="0">
              <a:effectLst/>
            </a:endParaRPr>
          </a:p>
          <a:p>
            <a:r>
              <a:rPr lang="ru-RU" b="0" dirty="0" smtClean="0">
                <a:effectLst/>
              </a:rPr>
              <a:t>библиотекарь</a:t>
            </a:r>
          </a:p>
          <a:p>
            <a:r>
              <a:rPr lang="ru-RU" b="0" dirty="0" err="1" smtClean="0">
                <a:effectLst/>
              </a:rPr>
              <a:t>Болдинова</a:t>
            </a:r>
            <a:r>
              <a:rPr lang="ru-RU" b="0" dirty="0" smtClean="0">
                <a:effectLst/>
              </a:rPr>
              <a:t> О.В.</a:t>
            </a:r>
          </a:p>
        </p:txBody>
      </p:sp>
    </p:spTree>
    <p:extLst>
      <p:ext uri="{BB962C8B-B14F-4D97-AF65-F5344CB8AC3E}">
        <p14:creationId xmlns:p14="http://schemas.microsoft.com/office/powerpoint/2010/main" val="252836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87391" y="724277"/>
            <a:ext cx="4629150" cy="5848539"/>
          </a:xfrm>
        </p:spPr>
        <p:txBody>
          <a:bodyPr>
            <a:noAutofit/>
          </a:bodyPr>
          <a:lstStyle/>
          <a:p>
            <a:pPr marL="0" indent="0">
              <a:spcBef>
                <a:spcPts val="0"/>
              </a:spcBef>
              <a:buNone/>
            </a:pPr>
            <a:r>
              <a:rPr lang="ru-RU" sz="1600" dirty="0" smtClean="0">
                <a:solidFill>
                  <a:srgbClr val="FF0000"/>
                </a:solidFill>
              </a:rPr>
              <a:t>Ильина, Е. Четвертая высота</a:t>
            </a:r>
          </a:p>
          <a:p>
            <a:pPr marL="0" indent="0">
              <a:spcBef>
                <a:spcPts val="0"/>
              </a:spcBef>
              <a:buNone/>
            </a:pPr>
            <a:r>
              <a:rPr lang="ru-RU" sz="1600" dirty="0" smtClean="0"/>
              <a:t>Одно </a:t>
            </a:r>
            <a:r>
              <a:rPr lang="ru-RU" sz="1600" dirty="0"/>
              <a:t>из самых известных произведений — повесть «Четвертая высота» о Гуле (</a:t>
            </a:r>
            <a:r>
              <a:rPr lang="ru-RU" sz="1600" dirty="0" err="1"/>
              <a:t>Марионелле</a:t>
            </a:r>
            <a:r>
              <a:rPr lang="ru-RU" sz="1600" dirty="0"/>
              <a:t>) Королёвой, ее детстве, юности и подвиге во время Великой Отечественной войны. В детстве Гуля сыграла несколько ролей в кино, и за одну из них получила путевку в Артек. Невероятная жажда жизни и интерес ко всему вокруг не давал ей сидеть без дела: Гуля училась прыгать с вышки, сидеть на лошади без седла, исправлять двойки, воспитывать в себе характер и быть смелой. Когда началась война, девочка добровольно отправилась на фронт, где помогала раненым и вытащила из-под огня около сотни бойцов. Гуля погибла в 1942 году, когда ей было всего двадцать лет</a:t>
            </a:r>
            <a:r>
              <a:rPr lang="ru-RU" sz="1600" dirty="0" smtClean="0"/>
              <a:t>.</a:t>
            </a:r>
          </a:p>
          <a:p>
            <a:pPr marL="0" indent="0">
              <a:spcBef>
                <a:spcPts val="0"/>
              </a:spcBef>
              <a:buNone/>
            </a:pPr>
            <a:r>
              <a:rPr lang="ru-RU" sz="1600" dirty="0" smtClean="0">
                <a:solidFill>
                  <a:srgbClr val="FF0000"/>
                </a:solidFill>
              </a:rPr>
              <a:t>Катаев, В.П. Сын полка</a:t>
            </a:r>
          </a:p>
          <a:p>
            <a:pPr marL="0" indent="0">
              <a:spcBef>
                <a:spcPts val="0"/>
              </a:spcBef>
              <a:buNone/>
            </a:pPr>
            <a:r>
              <a:rPr lang="ru-RU" sz="1600" dirty="0" smtClean="0"/>
              <a:t>Это </a:t>
            </a:r>
            <a:r>
              <a:rPr lang="ru-RU" sz="1600" dirty="0"/>
              <a:t>история о судьбе простого крестьянского мальчишки Вани Солнцева, у которого война отняла все: родных и близких, дом и само детство. Наравне со взрослыми солдатами он преодолевал тяготы и опасности, помогая приблизить Великую Победу.</a:t>
            </a:r>
          </a:p>
        </p:txBody>
      </p:sp>
      <p:pic>
        <p:nvPicPr>
          <p:cNvPr id="3074" name="Picture 2" descr="https://www.bookvoed.ru/files/1836/73/71/59/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768" y="582660"/>
            <a:ext cx="1824148" cy="29139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bookvoed.ru/files/1836/38/89/81/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522" y="3603832"/>
            <a:ext cx="1802394" cy="274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590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68576" y="588476"/>
            <a:ext cx="4947965" cy="5893806"/>
          </a:xfrm>
        </p:spPr>
        <p:txBody>
          <a:bodyPr>
            <a:noAutofit/>
          </a:bodyPr>
          <a:lstStyle/>
          <a:p>
            <a:pPr marL="0" indent="0">
              <a:spcBef>
                <a:spcPts val="0"/>
              </a:spcBef>
              <a:buNone/>
            </a:pPr>
            <a:r>
              <a:rPr lang="ru-RU" sz="1400" dirty="0" smtClean="0">
                <a:solidFill>
                  <a:srgbClr val="FF0000"/>
                </a:solidFill>
              </a:rPr>
              <a:t>Митяев, А. Серьги для ослика</a:t>
            </a:r>
          </a:p>
          <a:p>
            <a:pPr marL="0" indent="0">
              <a:spcBef>
                <a:spcPts val="0"/>
              </a:spcBef>
              <a:buNone/>
            </a:pPr>
            <a:r>
              <a:rPr lang="ru-RU" sz="1400" dirty="0"/>
              <a:t>Рассказ Анатолия Митяева "Серьги для ослика" о морских пехотинцах, противостоявших фашистам в горах, об ослике, помогавшем нашим защитникам переносить трудности войны</a:t>
            </a:r>
            <a:r>
              <a:rPr lang="ru-RU" sz="1400" dirty="0" smtClean="0"/>
              <a:t>.</a:t>
            </a:r>
          </a:p>
          <a:p>
            <a:pPr marL="0" indent="0">
              <a:spcBef>
                <a:spcPts val="0"/>
              </a:spcBef>
              <a:buNone/>
            </a:pPr>
            <a:r>
              <a:rPr lang="ru-RU" sz="1400" dirty="0" smtClean="0">
                <a:solidFill>
                  <a:srgbClr val="FF0000"/>
                </a:solidFill>
              </a:rPr>
              <a:t>Алексеев С. Последние метры война считает</a:t>
            </a:r>
          </a:p>
          <a:p>
            <a:pPr marL="0" indent="0">
              <a:spcBef>
                <a:spcPts val="0"/>
              </a:spcBef>
              <a:buNone/>
            </a:pPr>
            <a:r>
              <a:rPr lang="ru-RU" sz="1400" dirty="0" smtClean="0"/>
              <a:t>Рассказ о последних днях войны. Многие солдаты погибали перед самой победой в ожесточенных схватках в Берлине. </a:t>
            </a:r>
          </a:p>
          <a:p>
            <a:pPr marL="0" indent="0">
              <a:spcBef>
                <a:spcPts val="0"/>
              </a:spcBef>
              <a:buNone/>
            </a:pPr>
            <a:r>
              <a:rPr lang="ru-RU" sz="1400" dirty="0" err="1" smtClean="0">
                <a:solidFill>
                  <a:srgbClr val="FF0000"/>
                </a:solidFill>
              </a:rPr>
              <a:t>Скребицкий</a:t>
            </a:r>
            <a:r>
              <a:rPr lang="ru-RU" sz="1400" dirty="0" smtClean="0">
                <a:solidFill>
                  <a:srgbClr val="FF0000"/>
                </a:solidFill>
              </a:rPr>
              <a:t> Г. Проступок Тролля</a:t>
            </a:r>
          </a:p>
          <a:p>
            <a:pPr marL="0" indent="0">
              <a:spcBef>
                <a:spcPts val="0"/>
              </a:spcBef>
              <a:buNone/>
            </a:pPr>
            <a:r>
              <a:rPr lang="ru-RU" sz="1400" dirty="0"/>
              <a:t>Полноправным членом разведывательной группы всегда был большой серый пес Тролль из рассказа Георгия </a:t>
            </a:r>
            <a:r>
              <a:rPr lang="ru-RU" sz="1400" dirty="0" err="1"/>
              <a:t>Скребицкого</a:t>
            </a:r>
            <a:r>
              <a:rPr lang="ru-RU" sz="1400" dirty="0"/>
              <a:t> «Проступок Тролля». Никогда не позволял он себе уклониться от маршрута или ослушаться своего учителя бойца Петрова. Но вдруг во время одной из разведывательных вылазок Тролль неожиданно погнался за зайцем, чуть не рассекретив всю группу. А потом вернулся как ни в чем не бывало, абсолютно не чувствуя своей вины. Командование было в бешенстве, только Петров не мог смириться с тем, что его питомец оказался способен совершить грубую ошибку. Пойдя на следующий день в лес, Петров обнаружил, что </a:t>
            </a:r>
            <a:r>
              <a:rPr lang="ru-RU" sz="1400" dirty="0" smtClean="0"/>
              <a:t>фокстерьер </a:t>
            </a:r>
            <a:r>
              <a:rPr lang="ru-RU" sz="1400" dirty="0"/>
              <a:t>в заячьем наряде был вражеским связистом, переносившим донесения от одной группы врагов к другой прямо под носом наших войск. Так Тролль стал героем! </a:t>
            </a:r>
            <a:endParaRPr lang="ru-RU" sz="1400" dirty="0" smtClean="0"/>
          </a:p>
          <a:p>
            <a:pPr marL="0" indent="0">
              <a:spcBef>
                <a:spcPts val="0"/>
              </a:spcBef>
              <a:buNone/>
            </a:pPr>
            <a:r>
              <a:rPr lang="ru-RU" sz="1400" dirty="0" err="1" smtClean="0">
                <a:solidFill>
                  <a:srgbClr val="FF0000"/>
                </a:solidFill>
              </a:rPr>
              <a:t>Баруздин</a:t>
            </a:r>
            <a:r>
              <a:rPr lang="ru-RU" sz="1400" dirty="0" smtClean="0">
                <a:solidFill>
                  <a:srgbClr val="FF0000"/>
                </a:solidFill>
              </a:rPr>
              <a:t>, С. Сложное поручение</a:t>
            </a:r>
          </a:p>
          <a:p>
            <a:pPr marL="0" indent="0">
              <a:spcBef>
                <a:spcPts val="0"/>
              </a:spcBef>
              <a:buNone/>
            </a:pPr>
            <a:r>
              <a:rPr lang="ru-RU" sz="1400" dirty="0"/>
              <a:t>Сложное дело поручено солдату одной из наших частей, расположенных на окраине немецкого городка: утихомирить голодных, беспризорных питомцев зоопарка, среди которых — раненый бегемот. </a:t>
            </a:r>
            <a:endParaRPr lang="ru-RU" sz="1600" dirty="0"/>
          </a:p>
        </p:txBody>
      </p:sp>
      <p:pic>
        <p:nvPicPr>
          <p:cNvPr id="4098" name="Picture 2" descr="https://www.bookvoed.ru/files/1836/61/73/98/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22" y="715223"/>
            <a:ext cx="2588495" cy="3096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940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4632387"/>
          </a:xfrm>
        </p:spPr>
        <p:txBody>
          <a:bodyPr>
            <a:normAutofit/>
          </a:bodyPr>
          <a:lstStyle/>
          <a:p>
            <a:pPr algn="ctr"/>
            <a:r>
              <a:rPr lang="ru-RU" sz="3200" b="0" dirty="0"/>
              <a:t>Суровые дни войны ожили перед нами в повестях и рассказах </a:t>
            </a:r>
            <a:r>
              <a:rPr lang="ru-RU" sz="3200" b="0" dirty="0" smtClean="0"/>
              <a:t>писателей </a:t>
            </a:r>
            <a:r>
              <a:rPr lang="ru-RU" sz="3200" b="0" dirty="0"/>
              <a:t>как напоминание нам, живым, как </a:t>
            </a:r>
            <a:r>
              <a:rPr lang="ru-RU" sz="3200" b="0" dirty="0" smtClean="0"/>
              <a:t>завещание павших.</a:t>
            </a:r>
            <a:endParaRPr lang="ru-RU" sz="3200" dirty="0"/>
          </a:p>
        </p:txBody>
      </p:sp>
    </p:spTree>
    <p:extLst>
      <p:ext uri="{BB962C8B-B14F-4D97-AF65-F5344CB8AC3E}">
        <p14:creationId xmlns:p14="http://schemas.microsoft.com/office/powerpoint/2010/main" val="3842309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543" y="2393102"/>
            <a:ext cx="7886700" cy="1325563"/>
          </a:xfrm>
        </p:spPr>
        <p:txBody>
          <a:bodyPr/>
          <a:lstStyle/>
          <a:p>
            <a:pPr algn="ctr"/>
            <a:r>
              <a:rPr lang="ru-RU" dirty="0" smtClean="0"/>
              <a:t>Спасибо за внимание!</a:t>
            </a:r>
            <a:endParaRPr lang="ru-RU" dirty="0"/>
          </a:p>
        </p:txBody>
      </p:sp>
    </p:spTree>
    <p:extLst>
      <p:ext uri="{BB962C8B-B14F-4D97-AF65-F5344CB8AC3E}">
        <p14:creationId xmlns:p14="http://schemas.microsoft.com/office/powerpoint/2010/main" val="2697585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79011"/>
            <a:ext cx="7886700" cy="4599160"/>
          </a:xfrm>
        </p:spPr>
        <p:txBody>
          <a:bodyPr/>
          <a:lstStyle/>
          <a:p>
            <a:pPr marL="0" indent="442913" algn="just">
              <a:buNone/>
            </a:pPr>
            <a:r>
              <a:rPr lang="ru-RU" dirty="0"/>
              <a:t>Приближается 75-летие Великой Победы советского народа над фашистской Германией. Мы, родившиеся в мирное время, обязаны хранить память о защитниках нашей Родины. </a:t>
            </a:r>
            <a:endParaRPr lang="ru-RU" dirty="0" smtClean="0"/>
          </a:p>
          <a:p>
            <a:pPr marL="0" indent="442913" algn="just">
              <a:buNone/>
            </a:pPr>
            <a:r>
              <a:rPr lang="ru-RU" dirty="0" smtClean="0"/>
              <a:t>Память </a:t>
            </a:r>
            <a:r>
              <a:rPr lang="ru-RU" dirty="0"/>
              <a:t>потомков заключена в книгах, документах, письмах фронтовиков, которые невозможно читать без слез. </a:t>
            </a:r>
            <a:endParaRPr lang="ru-RU" dirty="0" smtClean="0"/>
          </a:p>
          <a:p>
            <a:pPr marL="0" indent="442913" algn="just">
              <a:buNone/>
            </a:pPr>
            <a:r>
              <a:rPr lang="ru-RU" dirty="0" smtClean="0"/>
              <a:t>Помня </a:t>
            </a:r>
            <a:r>
              <a:rPr lang="ru-RU" dirty="0"/>
              <a:t>о той страшной войне и о людях, победивших фашизм, мы преклоняем колени перед подвигом народа.</a:t>
            </a:r>
            <a:endParaRPr lang="en-US" dirty="0"/>
          </a:p>
        </p:txBody>
      </p:sp>
    </p:spTree>
    <p:extLst>
      <p:ext uri="{BB962C8B-B14F-4D97-AF65-F5344CB8AC3E}">
        <p14:creationId xmlns:p14="http://schemas.microsoft.com/office/powerpoint/2010/main" val="1323256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3711" y="450033"/>
            <a:ext cx="2949178" cy="1600200"/>
          </a:xfrm>
        </p:spPr>
        <p:txBody>
          <a:bodyPr/>
          <a:lstStyle/>
          <a:p>
            <a:r>
              <a:rPr lang="ru-RU" dirty="0" smtClean="0"/>
              <a:t>Живые свидетели истории</a:t>
            </a:r>
            <a:endParaRPr lang="ru-RU" dirty="0"/>
          </a:p>
        </p:txBody>
      </p:sp>
      <p:sp>
        <p:nvSpPr>
          <p:cNvPr id="4" name="Текст 3"/>
          <p:cNvSpPr>
            <a:spLocks noGrp="1"/>
          </p:cNvSpPr>
          <p:nvPr>
            <p:ph type="body" sz="half" idx="2"/>
          </p:nvPr>
        </p:nvSpPr>
        <p:spPr>
          <a:xfrm>
            <a:off x="3811509" y="780861"/>
            <a:ext cx="4590107" cy="4995249"/>
          </a:xfrm>
        </p:spPr>
        <p:txBody>
          <a:bodyPr>
            <a:normAutofit/>
          </a:bodyPr>
          <a:lstStyle/>
          <a:p>
            <a:r>
              <a:rPr lang="ru-RU" b="1" dirty="0" err="1">
                <a:solidFill>
                  <a:srgbClr val="FF0000"/>
                </a:solidFill>
              </a:rPr>
              <a:t>Пожедаева</a:t>
            </a:r>
            <a:r>
              <a:rPr lang="ru-RU" b="1" dirty="0">
                <a:solidFill>
                  <a:srgbClr val="FF0000"/>
                </a:solidFill>
              </a:rPr>
              <a:t>, Л. Война, блокада, я и другие</a:t>
            </a:r>
            <a:r>
              <a:rPr lang="ru-RU" b="1" dirty="0" smtClean="0">
                <a:solidFill>
                  <a:srgbClr val="FF0000"/>
                </a:solidFill>
              </a:rPr>
              <a:t>...</a:t>
            </a:r>
          </a:p>
          <a:p>
            <a:r>
              <a:rPr lang="ru-RU" dirty="0" smtClean="0"/>
              <a:t>«</a:t>
            </a:r>
            <a:r>
              <a:rPr lang="ru-RU" dirty="0"/>
              <a:t>Мемуары ребёнка войны» написала в 1950 году шестнадцатилетняя Мила. Однажды она случайно услышала излияния незнакомой женщины, из которых следовало, что не все в блокаду голодали. </a:t>
            </a:r>
            <a:r>
              <a:rPr lang="ru-RU" i="1" dirty="0"/>
              <a:t>«Именно это вопиющее откровение случайного человека и заставило меня схватиться за перо и написать всё, как было у нас с мамой и как всё было лично у меня — ребёнка, встретившего войну в семь лет и прошедшего сквозь войну до Победы»</a:t>
            </a:r>
            <a:r>
              <a:rPr lang="ru-RU" dirty="0"/>
              <a:t>, — много позже сказала Людмила Васильевна</a:t>
            </a:r>
            <a:r>
              <a:rPr lang="ru-RU" dirty="0" smtClean="0"/>
              <a:t>.</a:t>
            </a:r>
          </a:p>
          <a:p>
            <a:r>
              <a:rPr lang="ru-RU" b="1" dirty="0" err="1">
                <a:solidFill>
                  <a:srgbClr val="FF0000"/>
                </a:solidFill>
              </a:rPr>
              <a:t>Ходза</a:t>
            </a:r>
            <a:r>
              <a:rPr lang="ru-RU" b="1" dirty="0">
                <a:solidFill>
                  <a:srgbClr val="FF0000"/>
                </a:solidFill>
              </a:rPr>
              <a:t>, Н. Дорога жизни </a:t>
            </a:r>
            <a:endParaRPr lang="ru-RU" b="1" dirty="0" smtClean="0">
              <a:solidFill>
                <a:srgbClr val="FF0000"/>
              </a:solidFill>
            </a:endParaRPr>
          </a:p>
          <a:p>
            <a:r>
              <a:rPr lang="ru-RU" dirty="0" smtClean="0"/>
              <a:t>«</a:t>
            </a:r>
            <a:r>
              <a:rPr lang="ru-RU" dirty="0"/>
              <a:t>Дорога жизни» — книга не вполне документальная, она содержит элементы художественного повествования. Рассказывает о технике, о создании дороги через Ладожское озеро, о том, как непросто это далось и как много жизней спасло. Оформлена фотографиями военного времени.</a:t>
            </a:r>
          </a:p>
        </p:txBody>
      </p:sp>
      <p:pic>
        <p:nvPicPr>
          <p:cNvPr id="5" name="Рисунок 4" descr="pozhedaeva"/>
          <p:cNvPicPr/>
          <p:nvPr/>
        </p:nvPicPr>
        <p:blipFill>
          <a:blip r:embed="rId2">
            <a:extLst>
              <a:ext uri="{28A0092B-C50C-407E-A947-70E740481C1C}">
                <a14:useLocalDpi xmlns:a14="http://schemas.microsoft.com/office/drawing/2010/main" val="0"/>
              </a:ext>
            </a:extLst>
          </a:blip>
          <a:srcRect/>
          <a:stretch>
            <a:fillRect/>
          </a:stretch>
        </p:blipFill>
        <p:spPr bwMode="auto">
          <a:xfrm>
            <a:off x="583711" y="2050233"/>
            <a:ext cx="1838325" cy="2667000"/>
          </a:xfrm>
          <a:prstGeom prst="rect">
            <a:avLst/>
          </a:prstGeom>
          <a:noFill/>
          <a:ln>
            <a:noFill/>
          </a:ln>
        </p:spPr>
      </p:pic>
      <p:pic>
        <p:nvPicPr>
          <p:cNvPr id="9" name="Рисунок 8" descr="hodza"/>
          <p:cNvPicPr/>
          <p:nvPr/>
        </p:nvPicPr>
        <p:blipFill>
          <a:blip r:embed="rId3">
            <a:extLst>
              <a:ext uri="{28A0092B-C50C-407E-A947-70E740481C1C}">
                <a14:useLocalDpi xmlns:a14="http://schemas.microsoft.com/office/drawing/2010/main" val="0"/>
              </a:ext>
            </a:extLst>
          </a:blip>
          <a:srcRect/>
          <a:stretch>
            <a:fillRect/>
          </a:stretch>
        </p:blipFill>
        <p:spPr bwMode="auto">
          <a:xfrm>
            <a:off x="1958340" y="3813995"/>
            <a:ext cx="1742440" cy="2550591"/>
          </a:xfrm>
          <a:prstGeom prst="rect">
            <a:avLst/>
          </a:prstGeom>
          <a:noFill/>
          <a:ln>
            <a:noFill/>
          </a:ln>
        </p:spPr>
      </p:pic>
    </p:spTree>
    <p:extLst>
      <p:ext uri="{BB962C8B-B14F-4D97-AF65-F5344CB8AC3E}">
        <p14:creationId xmlns:p14="http://schemas.microsoft.com/office/powerpoint/2010/main" val="169558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449371" y="724277"/>
            <a:ext cx="5169858" cy="5658415"/>
          </a:xfrm>
        </p:spPr>
        <p:txBody>
          <a:bodyPr>
            <a:normAutofit fontScale="92500" lnSpcReduction="20000"/>
          </a:bodyPr>
          <a:lstStyle/>
          <a:p>
            <a:r>
              <a:rPr lang="ru-RU" sz="1700" b="1" dirty="0" err="1">
                <a:solidFill>
                  <a:srgbClr val="FF0000"/>
                </a:solidFill>
              </a:rPr>
              <a:t>Сёмин</a:t>
            </a:r>
            <a:r>
              <a:rPr lang="ru-RU" sz="1700" b="1" dirty="0">
                <a:solidFill>
                  <a:srgbClr val="FF0000"/>
                </a:solidFill>
              </a:rPr>
              <a:t>, В. Ласточка-звёздочка </a:t>
            </a:r>
            <a:endParaRPr lang="ru-RU" sz="1700" b="1" dirty="0" smtClean="0">
              <a:solidFill>
                <a:srgbClr val="FF0000"/>
              </a:solidFill>
            </a:endParaRPr>
          </a:p>
          <a:p>
            <a:r>
              <a:rPr lang="ru-RU" sz="1700" dirty="0" smtClean="0">
                <a:solidFill>
                  <a:schemeClr val="bg1"/>
                </a:solidFill>
              </a:rPr>
              <a:t>Виталий </a:t>
            </a:r>
            <a:r>
              <a:rPr lang="ru-RU" sz="1700" dirty="0" err="1">
                <a:solidFill>
                  <a:schemeClr val="bg1"/>
                </a:solidFill>
              </a:rPr>
              <a:t>Сёмин</a:t>
            </a:r>
            <a:r>
              <a:rPr lang="ru-RU" sz="1700" dirty="0">
                <a:solidFill>
                  <a:schemeClr val="bg1"/>
                </a:solidFill>
              </a:rPr>
              <a:t> был первым, кто в произведении для детей затронул тему «</a:t>
            </a:r>
            <a:r>
              <a:rPr lang="ru-RU" sz="1700" dirty="0" err="1">
                <a:solidFill>
                  <a:schemeClr val="bg1"/>
                </a:solidFill>
              </a:rPr>
              <a:t>остарбайтерства</a:t>
            </a:r>
            <a:r>
              <a:rPr lang="ru-RU" sz="1700" dirty="0">
                <a:solidFill>
                  <a:schemeClr val="bg1"/>
                </a:solidFill>
              </a:rPr>
              <a:t>». Сам он мальчишкой «был угнан в Германию и на себе испытал ужасы рабской жизни </a:t>
            </a:r>
            <a:r>
              <a:rPr lang="ru-RU" sz="1700" dirty="0" err="1">
                <a:solidFill>
                  <a:schemeClr val="bg1"/>
                </a:solidFill>
              </a:rPr>
              <a:t>остарбайтеров</a:t>
            </a:r>
            <a:r>
              <a:rPr lang="ru-RU" sz="1700" dirty="0">
                <a:solidFill>
                  <a:schemeClr val="bg1"/>
                </a:solidFill>
              </a:rPr>
              <a:t> в Третьем Рейхе».</a:t>
            </a:r>
          </a:p>
          <a:p>
            <a:r>
              <a:rPr lang="ru-RU" sz="1700" dirty="0">
                <a:solidFill>
                  <a:schemeClr val="bg1"/>
                </a:solidFill>
              </a:rPr>
              <a:t>В повести «Ласточка-звёздочка» (1963) подростки, несмотря на начавшуюся войну, живут своей размеренной жизнью до тех пор, пока в город не входит враг</a:t>
            </a:r>
            <a:r>
              <a:rPr lang="ru-RU" sz="1700" dirty="0" smtClean="0">
                <a:solidFill>
                  <a:schemeClr val="bg1"/>
                </a:solidFill>
              </a:rPr>
              <a:t>…</a:t>
            </a:r>
          </a:p>
          <a:p>
            <a:endParaRPr lang="ru-RU" sz="1700" b="1" dirty="0" smtClean="0">
              <a:solidFill>
                <a:schemeClr val="bg1"/>
              </a:solidFill>
            </a:endParaRPr>
          </a:p>
          <a:p>
            <a:r>
              <a:rPr lang="ru-RU" sz="1700" b="1" dirty="0" smtClean="0">
                <a:solidFill>
                  <a:srgbClr val="FF0000"/>
                </a:solidFill>
              </a:rPr>
              <a:t>Внуков</a:t>
            </a:r>
            <a:r>
              <a:rPr lang="ru-RU" sz="1700" b="1" dirty="0">
                <a:solidFill>
                  <a:srgbClr val="FF0000"/>
                </a:solidFill>
              </a:rPr>
              <a:t>, Н. А. Наша восемнадцатая осень </a:t>
            </a:r>
            <a:endParaRPr lang="ru-RU" sz="1700" b="1" dirty="0" smtClean="0">
              <a:solidFill>
                <a:srgbClr val="FF0000"/>
              </a:solidFill>
            </a:endParaRPr>
          </a:p>
          <a:p>
            <a:r>
              <a:rPr lang="ru-RU" sz="1700" dirty="0" smtClean="0">
                <a:solidFill>
                  <a:schemeClr val="bg1"/>
                </a:solidFill>
              </a:rPr>
              <a:t>Ещё </a:t>
            </a:r>
            <a:r>
              <a:rPr lang="ru-RU" sz="1700" dirty="0">
                <a:solidFill>
                  <a:schemeClr val="bg1"/>
                </a:solidFill>
              </a:rPr>
              <a:t>одна автобиографическая повесть (впервые изданная в 1970 году) о тех, кто угодил в водоворот войны буквально со школьной скамьи. Вчерашние однокашники становятся однополчанами, принимают первый бой и пишут первые письма с фронта. Мы видим официальную сводку, и тут же — живой голос солдата, в котором и страх, и тревога, и одиночество</a:t>
            </a:r>
            <a:r>
              <a:rPr lang="ru-RU" sz="1700" dirty="0" smtClean="0">
                <a:solidFill>
                  <a:schemeClr val="bg1"/>
                </a:solidFill>
              </a:rPr>
              <a:t>.</a:t>
            </a:r>
          </a:p>
          <a:p>
            <a:endParaRPr lang="ru-RU" sz="1700" b="1" dirty="0" smtClean="0">
              <a:solidFill>
                <a:schemeClr val="bg1"/>
              </a:solidFill>
            </a:endParaRPr>
          </a:p>
          <a:p>
            <a:r>
              <a:rPr lang="ru-RU" sz="1700" b="1" dirty="0" smtClean="0">
                <a:solidFill>
                  <a:srgbClr val="FF0000"/>
                </a:solidFill>
              </a:rPr>
              <a:t>Франк</a:t>
            </a:r>
            <a:r>
              <a:rPr lang="ru-RU" sz="1700" b="1" dirty="0">
                <a:solidFill>
                  <a:srgbClr val="FF0000"/>
                </a:solidFill>
              </a:rPr>
              <a:t>, А. Убежище </a:t>
            </a:r>
            <a:endParaRPr lang="ru-RU" sz="1700" b="1" dirty="0" smtClean="0">
              <a:solidFill>
                <a:srgbClr val="FF0000"/>
              </a:solidFill>
            </a:endParaRPr>
          </a:p>
          <a:p>
            <a:r>
              <a:rPr lang="ru-RU" sz="1700" dirty="0" smtClean="0">
                <a:solidFill>
                  <a:schemeClr val="bg1"/>
                </a:solidFill>
              </a:rPr>
              <a:t>Широко </a:t>
            </a:r>
            <a:r>
              <a:rPr lang="ru-RU" sz="1700" dirty="0">
                <a:solidFill>
                  <a:schemeClr val="bg1"/>
                </a:solidFill>
              </a:rPr>
              <a:t>известный дневник Анны Франк, талантливой девушки, в пятнадцать лет погибшей в концлагере. История Анны и её семьи, в годы войны скрывавшейся в Амстердаме от нацистов, написана предельно искренне, как только и может писать человек, который не знает, останется ли он в живых.</a:t>
            </a:r>
          </a:p>
        </p:txBody>
      </p:sp>
      <p:pic>
        <p:nvPicPr>
          <p:cNvPr id="4" name="Рисунок 3" descr="syomin"/>
          <p:cNvPicPr/>
          <p:nvPr/>
        </p:nvPicPr>
        <p:blipFill>
          <a:blip r:embed="rId2">
            <a:extLst>
              <a:ext uri="{28A0092B-C50C-407E-A947-70E740481C1C}">
                <a14:useLocalDpi xmlns:a14="http://schemas.microsoft.com/office/drawing/2010/main" val="0"/>
              </a:ext>
            </a:extLst>
          </a:blip>
          <a:srcRect/>
          <a:stretch>
            <a:fillRect/>
          </a:stretch>
        </p:blipFill>
        <p:spPr bwMode="auto">
          <a:xfrm>
            <a:off x="675316" y="753923"/>
            <a:ext cx="1673225" cy="2380615"/>
          </a:xfrm>
          <a:prstGeom prst="rect">
            <a:avLst/>
          </a:prstGeom>
          <a:noFill/>
          <a:ln>
            <a:noFill/>
          </a:ln>
        </p:spPr>
      </p:pic>
      <p:pic>
        <p:nvPicPr>
          <p:cNvPr id="5" name="Рисунок 4" descr="vnukov"/>
          <p:cNvPicPr/>
          <p:nvPr/>
        </p:nvPicPr>
        <p:blipFill>
          <a:blip r:embed="rId3">
            <a:extLst>
              <a:ext uri="{28A0092B-C50C-407E-A947-70E740481C1C}">
                <a14:useLocalDpi xmlns:a14="http://schemas.microsoft.com/office/drawing/2010/main" val="0"/>
              </a:ext>
            </a:extLst>
          </a:blip>
          <a:srcRect/>
          <a:stretch>
            <a:fillRect/>
          </a:stretch>
        </p:blipFill>
        <p:spPr bwMode="auto">
          <a:xfrm>
            <a:off x="878619" y="2809059"/>
            <a:ext cx="1664970" cy="2380615"/>
          </a:xfrm>
          <a:prstGeom prst="rect">
            <a:avLst/>
          </a:prstGeom>
          <a:noFill/>
          <a:ln>
            <a:noFill/>
          </a:ln>
        </p:spPr>
      </p:pic>
      <p:pic>
        <p:nvPicPr>
          <p:cNvPr id="6" name="Рисунок 5" descr="anna frank"/>
          <p:cNvPicPr/>
          <p:nvPr/>
        </p:nvPicPr>
        <p:blipFill>
          <a:blip r:embed="rId4">
            <a:extLst>
              <a:ext uri="{28A0092B-C50C-407E-A947-70E740481C1C}">
                <a14:useLocalDpi xmlns:a14="http://schemas.microsoft.com/office/drawing/2010/main" val="0"/>
              </a:ext>
            </a:extLst>
          </a:blip>
          <a:srcRect/>
          <a:stretch>
            <a:fillRect/>
          </a:stretch>
        </p:blipFill>
        <p:spPr bwMode="auto">
          <a:xfrm>
            <a:off x="1619561" y="4284775"/>
            <a:ext cx="1457960" cy="2380615"/>
          </a:xfrm>
          <a:prstGeom prst="rect">
            <a:avLst/>
          </a:prstGeom>
          <a:noFill/>
          <a:ln>
            <a:noFill/>
          </a:ln>
        </p:spPr>
      </p:pic>
    </p:spTree>
    <p:extLst>
      <p:ext uri="{BB962C8B-B14F-4D97-AF65-F5344CB8AC3E}">
        <p14:creationId xmlns:p14="http://schemas.microsoft.com/office/powerpoint/2010/main" val="2448350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7001" y="448146"/>
            <a:ext cx="2949178" cy="1600200"/>
          </a:xfrm>
        </p:spPr>
        <p:txBody>
          <a:bodyPr>
            <a:normAutofit fontScale="90000"/>
          </a:bodyPr>
          <a:lstStyle/>
          <a:p>
            <a:r>
              <a:rPr lang="ru-RU" b="0" dirty="0" smtClean="0"/>
              <a:t>Война в творчестве донских писателей</a:t>
            </a:r>
            <a:endParaRPr lang="ru-RU" dirty="0"/>
          </a:p>
        </p:txBody>
      </p:sp>
      <p:sp>
        <p:nvSpPr>
          <p:cNvPr id="4" name="Текст 3"/>
          <p:cNvSpPr>
            <a:spLocks noGrp="1"/>
          </p:cNvSpPr>
          <p:nvPr>
            <p:ph type="body" sz="half" idx="2"/>
          </p:nvPr>
        </p:nvSpPr>
        <p:spPr>
          <a:xfrm>
            <a:off x="3576119" y="597530"/>
            <a:ext cx="5151422" cy="5830430"/>
          </a:xfrm>
        </p:spPr>
        <p:txBody>
          <a:bodyPr>
            <a:noAutofit/>
          </a:bodyPr>
          <a:lstStyle/>
          <a:p>
            <a:pPr>
              <a:lnSpc>
                <a:spcPct val="100000"/>
              </a:lnSpc>
              <a:spcBef>
                <a:spcPts val="0"/>
              </a:spcBef>
            </a:pPr>
            <a:r>
              <a:rPr lang="ru-RU" sz="1400" b="1" dirty="0" smtClean="0">
                <a:solidFill>
                  <a:srgbClr val="FF0000"/>
                </a:solidFill>
              </a:rPr>
              <a:t>Лебеденко, П.В. Шхуна «Мальва»</a:t>
            </a:r>
          </a:p>
          <a:p>
            <a:pPr>
              <a:lnSpc>
                <a:spcPct val="100000"/>
              </a:lnSpc>
              <a:spcBef>
                <a:spcPts val="0"/>
              </a:spcBef>
            </a:pPr>
            <a:r>
              <a:rPr lang="ru-RU" sz="1400" dirty="0" smtClean="0"/>
              <a:t>В </a:t>
            </a:r>
            <a:r>
              <a:rPr lang="ru-RU" sz="1400" dirty="0"/>
              <a:t>повести «Шхуна «Мальва», писатель рассказал об участии подростков, юношей и девушек в защите Родины, о борьбе юных патриотов с фашистскими оккупантами, об опасных операциях партизанской шхуны «Мальва</a:t>
            </a:r>
            <a:r>
              <a:rPr lang="ru-RU" sz="1400" dirty="0" smtClean="0"/>
              <a:t>».</a:t>
            </a:r>
          </a:p>
          <a:p>
            <a:pPr>
              <a:lnSpc>
                <a:spcPct val="100000"/>
              </a:lnSpc>
              <a:spcBef>
                <a:spcPts val="0"/>
              </a:spcBef>
            </a:pPr>
            <a:endParaRPr lang="ru-RU" sz="1400" b="1" dirty="0" smtClean="0"/>
          </a:p>
          <a:p>
            <a:pPr>
              <a:lnSpc>
                <a:spcPct val="100000"/>
              </a:lnSpc>
              <a:spcBef>
                <a:spcPts val="0"/>
              </a:spcBef>
            </a:pPr>
            <a:r>
              <a:rPr lang="ru-RU" sz="1400" b="1" dirty="0" smtClean="0">
                <a:solidFill>
                  <a:srgbClr val="FF0000"/>
                </a:solidFill>
              </a:rPr>
              <a:t>Шолохов, М.А. Судьба человека</a:t>
            </a:r>
          </a:p>
          <a:p>
            <a:r>
              <a:rPr lang="ru-RU" sz="1400" dirty="0"/>
              <a:t>Рассказ Михаила Шолохова «Судьба человека» повествует о жизни солдата Великой Отечественной Войны Андрея Соколова. Нагрянувшая война отняла у мужчины всё: семью, дом, веру в светлое будущее. Волевой характер и твёрдость духа не позволили сломиться Андрею. Встреча с осиротевшим мальчиком Ванюшкой привнесла в жизнь Соколова новый смысл</a:t>
            </a:r>
            <a:r>
              <a:rPr lang="ru-RU" sz="1400" dirty="0" smtClean="0"/>
              <a:t>. </a:t>
            </a:r>
          </a:p>
          <a:p>
            <a:endParaRPr lang="ru-RU" sz="1400" b="1" dirty="0" smtClean="0"/>
          </a:p>
          <a:p>
            <a:pPr>
              <a:lnSpc>
                <a:spcPct val="100000"/>
              </a:lnSpc>
              <a:spcBef>
                <a:spcPts val="0"/>
              </a:spcBef>
            </a:pPr>
            <a:r>
              <a:rPr lang="ru-RU" sz="1400" b="1" dirty="0" err="1" smtClean="0">
                <a:solidFill>
                  <a:srgbClr val="FF0000"/>
                </a:solidFill>
              </a:rPr>
              <a:t>Закруткин</a:t>
            </a:r>
            <a:r>
              <a:rPr lang="ru-RU" sz="1400" b="1" dirty="0" smtClean="0">
                <a:solidFill>
                  <a:srgbClr val="FF0000"/>
                </a:solidFill>
              </a:rPr>
              <a:t>, В.А. Матерь человеческая</a:t>
            </a:r>
          </a:p>
          <a:p>
            <a:pPr>
              <a:lnSpc>
                <a:spcPct val="100000"/>
              </a:lnSpc>
              <a:spcBef>
                <a:spcPts val="0"/>
              </a:spcBef>
            </a:pPr>
            <a:r>
              <a:rPr lang="ru-RU" sz="1400" dirty="0"/>
              <a:t>В произведении передана судьба русской женщины, оказавшейся в разоренном и сожженном гитлеровцами хуторе.</a:t>
            </a:r>
          </a:p>
          <a:p>
            <a:pPr>
              <a:lnSpc>
                <a:spcPct val="100000"/>
              </a:lnSpc>
              <a:spcBef>
                <a:spcPts val="0"/>
              </a:spcBef>
            </a:pPr>
            <a:r>
              <a:rPr lang="ru-RU" sz="1400" dirty="0"/>
              <a:t>Волею судьбы Мария оказывается одна в затерянном в степи донском хуторке. Муж и сын погибли, хутор сожжен, жители угнаны, а беременная женщина остается один на один со своей бедой. </a:t>
            </a:r>
            <a:r>
              <a:rPr lang="ru-RU" sz="1400" dirty="0" smtClean="0"/>
              <a:t>Однажды </a:t>
            </a:r>
            <a:r>
              <a:rPr lang="ru-RU" sz="1400" dirty="0"/>
              <a:t>находит она в стоге сена детей, маленьких горемык, чудом не умерших от голода и мороза. И в жизни Марии появляется смысл. Всю свою нерастраченную материнскую любовь отдает она этим детям, спасает их от неминуемой гибели</a:t>
            </a:r>
            <a:r>
              <a:rPr lang="ru-RU" sz="1400" dirty="0" smtClean="0"/>
              <a:t>.</a:t>
            </a:r>
            <a:endParaRPr lang="ru-RU" sz="1400" dirty="0"/>
          </a:p>
        </p:txBody>
      </p:sp>
      <p:pic>
        <p:nvPicPr>
          <p:cNvPr id="1026" name="Picture 2" descr="Шхуна «Маль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237" y="1991761"/>
            <a:ext cx="1422717" cy="22194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Судьба человека (сбор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01" y="2513004"/>
            <a:ext cx="1458723" cy="2285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avatars.mds.yandex.net/get-zen_doc/1712263/pub_5debb0b2f7e01b00ad7415d8_5debb3563d5f6900b3513c55/scale_1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173" y="4327555"/>
            <a:ext cx="1550846" cy="235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395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t>Прочитать о войне, чтобы помнить</a:t>
            </a:r>
            <a:endParaRPr lang="ru-RU" dirty="0"/>
          </a:p>
        </p:txBody>
      </p:sp>
      <p:sp>
        <p:nvSpPr>
          <p:cNvPr id="3" name="Объект 2"/>
          <p:cNvSpPr>
            <a:spLocks noGrp="1"/>
          </p:cNvSpPr>
          <p:nvPr>
            <p:ph idx="1"/>
          </p:nvPr>
        </p:nvSpPr>
        <p:spPr/>
        <p:txBody>
          <a:bodyPr>
            <a:normAutofit lnSpcReduction="10000"/>
          </a:bodyPr>
          <a:lstStyle/>
          <a:p>
            <a:pPr marL="0" indent="0">
              <a:buNone/>
            </a:pPr>
            <a:r>
              <a:rPr lang="ru-RU" sz="1600" b="1" dirty="0" smtClean="0">
                <a:solidFill>
                  <a:srgbClr val="FF0000"/>
                </a:solidFill>
              </a:rPr>
              <a:t>Сергеев, Л. Солнечная сторона улицы</a:t>
            </a:r>
          </a:p>
          <a:p>
            <a:pPr marL="0" indent="0">
              <a:lnSpc>
                <a:spcPct val="100000"/>
              </a:lnSpc>
              <a:spcBef>
                <a:spcPts val="0"/>
              </a:spcBef>
              <a:buNone/>
            </a:pPr>
            <a:r>
              <a:rPr lang="ru-RU" sz="1600" dirty="0"/>
              <a:t>Мальчика, от имени которого рассказывается о довоенном и военном времени, зовут Егорка. Он очень похож на писателя Леонида Сергеева в детстве.</a:t>
            </a:r>
          </a:p>
          <a:p>
            <a:pPr marL="0" indent="0">
              <a:lnSpc>
                <a:spcPct val="100000"/>
              </a:lnSpc>
              <a:spcBef>
                <a:spcPts val="0"/>
              </a:spcBef>
              <a:buNone/>
            </a:pPr>
            <a:r>
              <a:rPr lang="ru-RU" sz="1600" dirty="0"/>
              <a:t>«Солнечная сторона улицы» многолюдна, но главный человек здесь отец — работящий, справедливый, весёлый, немножко нелепый в своём азартном жизнелюбии. Похоронка на него пришла в День Победы. И всё-таки, это очень светлая и яркая книга</a:t>
            </a:r>
            <a:r>
              <a:rPr lang="ru-RU" sz="1600" dirty="0" smtClean="0"/>
              <a:t>.</a:t>
            </a:r>
          </a:p>
          <a:p>
            <a:pPr marL="0" indent="0">
              <a:lnSpc>
                <a:spcPct val="100000"/>
              </a:lnSpc>
              <a:spcBef>
                <a:spcPts val="0"/>
              </a:spcBef>
              <a:buNone/>
            </a:pPr>
            <a:endParaRPr lang="ru-RU" sz="1600" dirty="0"/>
          </a:p>
          <a:p>
            <a:pPr marL="0" indent="0">
              <a:lnSpc>
                <a:spcPct val="110000"/>
              </a:lnSpc>
              <a:spcBef>
                <a:spcPts val="0"/>
              </a:spcBef>
              <a:buNone/>
            </a:pPr>
            <a:r>
              <a:rPr lang="ru-RU" sz="1600" b="1" dirty="0" err="1" smtClean="0">
                <a:solidFill>
                  <a:srgbClr val="FF0000"/>
                </a:solidFill>
              </a:rPr>
              <a:t>Голявкин</a:t>
            </a:r>
            <a:r>
              <a:rPr lang="ru-RU" sz="1600" b="1" dirty="0" smtClean="0">
                <a:solidFill>
                  <a:srgbClr val="FF0000"/>
                </a:solidFill>
              </a:rPr>
              <a:t>, В. Мой добрый папа</a:t>
            </a:r>
          </a:p>
          <a:p>
            <a:pPr marL="0" indent="0">
              <a:lnSpc>
                <a:spcPct val="110000"/>
              </a:lnSpc>
              <a:spcBef>
                <a:spcPts val="0"/>
              </a:spcBef>
              <a:buNone/>
            </a:pPr>
            <a:r>
              <a:rPr lang="ru-RU" sz="1600" dirty="0"/>
              <a:t>Папа Пети Иванова — музыкант, человек, умеющий создавать вокруг себя радостную жизнь. Тем более что семья живёт в южном городе у моря. </a:t>
            </a:r>
            <a:endParaRPr lang="ru-RU" sz="1600" dirty="0" smtClean="0"/>
          </a:p>
          <a:p>
            <a:pPr marL="0" indent="0">
              <a:lnSpc>
                <a:spcPct val="110000"/>
              </a:lnSpc>
              <a:spcBef>
                <a:spcPts val="0"/>
              </a:spcBef>
              <a:buNone/>
            </a:pPr>
            <a:r>
              <a:rPr lang="ru-RU" sz="1600" dirty="0" smtClean="0"/>
              <a:t>Это </a:t>
            </a:r>
            <a:r>
              <a:rPr lang="ru-RU" sz="1600" dirty="0"/>
              <a:t>до войны. Про войну Петя сначала думал, что там </a:t>
            </a:r>
            <a:r>
              <a:rPr lang="ru-RU" sz="1600" i="1" dirty="0"/>
              <a:t>«просто пушки палят, танки мчатся»</a:t>
            </a:r>
            <a:r>
              <a:rPr lang="ru-RU" sz="1600" dirty="0"/>
              <a:t>. Но папа убит. Он никогда не вернётся.</a:t>
            </a:r>
          </a:p>
          <a:p>
            <a:pPr marL="0" indent="0">
              <a:buNone/>
            </a:pPr>
            <a:endParaRPr lang="ru-RU" dirty="0"/>
          </a:p>
        </p:txBody>
      </p:sp>
      <p:pic>
        <p:nvPicPr>
          <p:cNvPr id="5" name="Рисунок 4" descr="sergee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772" y="1995912"/>
            <a:ext cx="1572899" cy="2223003"/>
          </a:xfrm>
          <a:prstGeom prst="rect">
            <a:avLst/>
          </a:prstGeom>
          <a:noFill/>
          <a:ln>
            <a:noFill/>
          </a:ln>
        </p:spPr>
      </p:pic>
      <p:pic>
        <p:nvPicPr>
          <p:cNvPr id="6" name="Рисунок 5" descr="golyavkin obl2"/>
          <p:cNvPicPr/>
          <p:nvPr/>
        </p:nvPicPr>
        <p:blipFill>
          <a:blip r:embed="rId3">
            <a:extLst>
              <a:ext uri="{28A0092B-C50C-407E-A947-70E740481C1C}">
                <a14:useLocalDpi xmlns:a14="http://schemas.microsoft.com/office/drawing/2010/main" val="0"/>
              </a:ext>
            </a:extLst>
          </a:blip>
          <a:srcRect/>
          <a:stretch>
            <a:fillRect/>
          </a:stretch>
        </p:blipFill>
        <p:spPr bwMode="auto">
          <a:xfrm>
            <a:off x="1845493" y="3800192"/>
            <a:ext cx="1612932" cy="2356164"/>
          </a:xfrm>
          <a:prstGeom prst="rect">
            <a:avLst/>
          </a:prstGeom>
          <a:noFill/>
          <a:ln>
            <a:noFill/>
          </a:ln>
        </p:spPr>
      </p:pic>
    </p:spTree>
    <p:extLst>
      <p:ext uri="{BB962C8B-B14F-4D97-AF65-F5344CB8AC3E}">
        <p14:creationId xmlns:p14="http://schemas.microsoft.com/office/powerpoint/2010/main" val="11059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58424" y="987426"/>
            <a:ext cx="5058117" cy="4873625"/>
          </a:xfrm>
        </p:spPr>
        <p:txBody>
          <a:bodyPr>
            <a:normAutofit fontScale="40000" lnSpcReduction="20000"/>
          </a:bodyPr>
          <a:lstStyle/>
          <a:p>
            <a:pPr marL="0" indent="0">
              <a:lnSpc>
                <a:spcPct val="120000"/>
              </a:lnSpc>
              <a:spcBef>
                <a:spcPts val="0"/>
              </a:spcBef>
              <a:buNone/>
            </a:pPr>
            <a:r>
              <a:rPr lang="ru-RU" dirty="0" smtClean="0">
                <a:solidFill>
                  <a:srgbClr val="FF0000"/>
                </a:solidFill>
              </a:rPr>
              <a:t>Дубровин, В.Б. Мальчишки в сорок первом</a:t>
            </a:r>
          </a:p>
          <a:p>
            <a:pPr marL="0" indent="0">
              <a:lnSpc>
                <a:spcPct val="120000"/>
              </a:lnSpc>
              <a:spcBef>
                <a:spcPts val="0"/>
              </a:spcBef>
              <a:buNone/>
            </a:pPr>
            <a:r>
              <a:rPr lang="ru-RU" dirty="0"/>
              <a:t>Время действия — первый блокадный год, самый страшный. Беда наваливается быстро и неотвратимо. Вот мальчишки собираются бежать на фронт, вот мечтают ловить шпионов и диверсантов, а вот они уже заняты действительно важным делом: создают пионерский взвод и помогают семьям ушедших на войну.</a:t>
            </a:r>
          </a:p>
          <a:p>
            <a:pPr marL="0" indent="0">
              <a:lnSpc>
                <a:spcPct val="120000"/>
              </a:lnSpc>
              <a:spcBef>
                <a:spcPts val="0"/>
              </a:spcBef>
              <a:buNone/>
            </a:pPr>
            <a:r>
              <a:rPr lang="ru-RU" dirty="0"/>
              <a:t>Учебный год начался в конце сентября и почти сразу же закончился, потому что в школе поселили беженцев. </a:t>
            </a:r>
            <a:r>
              <a:rPr lang="ru-RU" dirty="0" err="1"/>
              <a:t>Бадаевские</a:t>
            </a:r>
            <a:r>
              <a:rPr lang="ru-RU" dirty="0"/>
              <a:t> склады сгорели, длиннющие очереди к магазинам стали привычными. Введены карточки. Мальчишки тренируются держать винтовку: </a:t>
            </a:r>
            <a:r>
              <a:rPr lang="ru-RU" i="1" dirty="0"/>
              <a:t>«Но для силы питаться надо как следует. Надо кочерыжками запастись...»</a:t>
            </a:r>
            <a:endParaRPr lang="ru-RU" dirty="0"/>
          </a:p>
          <a:p>
            <a:pPr marL="0" indent="0">
              <a:lnSpc>
                <a:spcPct val="120000"/>
              </a:lnSpc>
              <a:spcBef>
                <a:spcPts val="0"/>
              </a:spcBef>
              <a:buNone/>
            </a:pPr>
            <a:r>
              <a:rPr lang="ru-RU" dirty="0"/>
              <a:t>Повесть написана от первого лица. И пусть автор не рассказал ничего такого, что читатели не могут узнать из других книг и фильмов, — «Мальчишки в сорок первом» всё же откровение. Виктор Дубровин говорит о том, что тогда видел и чувствовал</a:t>
            </a:r>
            <a:r>
              <a:rPr lang="ru-RU" dirty="0" smtClean="0"/>
              <a:t>.</a:t>
            </a:r>
          </a:p>
          <a:p>
            <a:pPr marL="0" indent="0">
              <a:lnSpc>
                <a:spcPct val="120000"/>
              </a:lnSpc>
              <a:spcBef>
                <a:spcPts val="0"/>
              </a:spcBef>
              <a:buNone/>
            </a:pPr>
            <a:r>
              <a:rPr lang="ru-RU" dirty="0" err="1" smtClean="0">
                <a:solidFill>
                  <a:srgbClr val="FF0000"/>
                </a:solidFill>
              </a:rPr>
              <a:t>Конецкий</a:t>
            </a:r>
            <a:r>
              <a:rPr lang="ru-RU" dirty="0" smtClean="0">
                <a:solidFill>
                  <a:srgbClr val="FF0000"/>
                </a:solidFill>
              </a:rPr>
              <a:t>, В. Петька, Джек и мальчишки</a:t>
            </a:r>
          </a:p>
          <a:p>
            <a:pPr marL="0" indent="0">
              <a:lnSpc>
                <a:spcPct val="120000"/>
              </a:lnSpc>
              <a:spcBef>
                <a:spcPts val="0"/>
              </a:spcBef>
              <a:buNone/>
            </a:pPr>
            <a:r>
              <a:rPr lang="ru-RU" dirty="0"/>
              <a:t>Вместе с матерью, недавно молодой и красивой, а теперь седой и слабой, Петя </a:t>
            </a:r>
            <a:r>
              <a:rPr lang="ru-RU" dirty="0" err="1"/>
              <a:t>Ниточкин</a:t>
            </a:r>
            <a:r>
              <a:rPr lang="ru-RU" dirty="0"/>
              <a:t> приезжает в маленький азиатский городок из блокадного Ленинграда. </a:t>
            </a:r>
            <a:r>
              <a:rPr lang="ru-RU" dirty="0" err="1"/>
              <a:t>Ниточкин</a:t>
            </a:r>
            <a:r>
              <a:rPr lang="ru-RU" dirty="0"/>
              <a:t> постоянно хочет есть, и у него часто кружится голова. Однако характер берёт своё. Перед шайкой местных пацанов Петька не отступит, хотя унижения хлебнёт сполна. Прирученного пса Джека, скрепя сердце, отдаст на фронт — раненых из боя выносить</a:t>
            </a:r>
            <a:r>
              <a:rPr lang="ru-RU" dirty="0" smtClean="0"/>
              <a:t>.</a:t>
            </a:r>
            <a:endParaRPr lang="ru-RU" dirty="0"/>
          </a:p>
        </p:txBody>
      </p:sp>
      <p:pic>
        <p:nvPicPr>
          <p:cNvPr id="5" name="Рисунок 4" descr="dubrovin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999" y="762000"/>
            <a:ext cx="1876425" cy="2667000"/>
          </a:xfrm>
          <a:prstGeom prst="rect">
            <a:avLst/>
          </a:prstGeom>
          <a:noFill/>
          <a:ln>
            <a:noFill/>
          </a:ln>
        </p:spPr>
      </p:pic>
      <p:pic>
        <p:nvPicPr>
          <p:cNvPr id="6" name="Рисунок 5" descr="konecky obl"/>
          <p:cNvPicPr/>
          <p:nvPr/>
        </p:nvPicPr>
        <p:blipFill>
          <a:blip r:embed="rId3">
            <a:extLst>
              <a:ext uri="{28A0092B-C50C-407E-A947-70E740481C1C}">
                <a14:useLocalDpi xmlns:a14="http://schemas.microsoft.com/office/drawing/2010/main" val="0"/>
              </a:ext>
            </a:extLst>
          </a:blip>
          <a:srcRect/>
          <a:stretch>
            <a:fillRect/>
          </a:stretch>
        </p:blipFill>
        <p:spPr bwMode="auto">
          <a:xfrm>
            <a:off x="819574" y="3525947"/>
            <a:ext cx="1847850" cy="2667000"/>
          </a:xfrm>
          <a:prstGeom prst="rect">
            <a:avLst/>
          </a:prstGeom>
          <a:noFill/>
          <a:ln>
            <a:noFill/>
          </a:ln>
        </p:spPr>
      </p:pic>
    </p:spTree>
    <p:extLst>
      <p:ext uri="{BB962C8B-B14F-4D97-AF65-F5344CB8AC3E}">
        <p14:creationId xmlns:p14="http://schemas.microsoft.com/office/powerpoint/2010/main" val="4223071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87391" y="724277"/>
            <a:ext cx="4629150" cy="5495453"/>
          </a:xfrm>
        </p:spPr>
        <p:txBody>
          <a:bodyPr>
            <a:noAutofit/>
          </a:bodyPr>
          <a:lstStyle/>
          <a:p>
            <a:pPr marL="0" indent="0">
              <a:spcBef>
                <a:spcPts val="0"/>
              </a:spcBef>
              <a:buNone/>
            </a:pPr>
            <a:r>
              <a:rPr lang="ru-RU" sz="1600" dirty="0" smtClean="0">
                <a:solidFill>
                  <a:srgbClr val="FF0000"/>
                </a:solidFill>
              </a:rPr>
              <a:t>Тор, А. Остров в море</a:t>
            </a:r>
          </a:p>
          <a:p>
            <a:pPr marL="0" indent="0">
              <a:spcBef>
                <a:spcPts val="0"/>
              </a:spcBef>
              <a:buNone/>
            </a:pPr>
            <a:r>
              <a:rPr lang="ru-RU" sz="1600" dirty="0"/>
              <a:t>В начале Второй мировой войны сестёр из зажиточной еврейской семьи </a:t>
            </a:r>
            <a:r>
              <a:rPr lang="ru-RU" sz="1600" dirty="0" err="1"/>
              <a:t>Штеффи</a:t>
            </a:r>
            <a:r>
              <a:rPr lang="ru-RU" sz="1600" dirty="0"/>
              <a:t> и Нелли эвакуируют на остров в море — безопасную территорию. Но на родине, в Австрии, остаются мама и папа девочек. Удастся ли им спастись? И смогут ли приёмные родители, простые грубоватые жители рыбачьего посёлка, дать маленьким беженкам достаточно тепла и заботы, чтобы они смогли пережить выпавшие на их долю испытания</a:t>
            </a:r>
            <a:r>
              <a:rPr lang="ru-RU" sz="1600" dirty="0" smtClean="0"/>
              <a:t>?</a:t>
            </a:r>
          </a:p>
          <a:p>
            <a:pPr marL="0" indent="0">
              <a:spcBef>
                <a:spcPts val="0"/>
              </a:spcBef>
              <a:buNone/>
            </a:pPr>
            <a:r>
              <a:rPr lang="ru-RU" sz="1600" dirty="0" smtClean="0">
                <a:solidFill>
                  <a:srgbClr val="FF0000"/>
                </a:solidFill>
              </a:rPr>
              <a:t>Воронкова, Л. Девочка из города</a:t>
            </a:r>
          </a:p>
          <a:p>
            <a:pPr marL="0" indent="0">
              <a:spcBef>
                <a:spcPts val="0"/>
              </a:spcBef>
              <a:buNone/>
            </a:pPr>
            <a:r>
              <a:rPr lang="ru-RU" sz="1600" dirty="0"/>
              <a:t> «Девочка из города» — повесть о военном времени, и написана она в 1943 году. Повесть очень простая и душевная — о том, как деревенская семья (дедушка, мама, две дочки, маленький сын; папа, конечно, на фронте) приютила сироту </a:t>
            </a:r>
            <a:r>
              <a:rPr lang="ru-RU" sz="1600" dirty="0" err="1"/>
              <a:t>Валентинку</a:t>
            </a:r>
            <a:r>
              <a:rPr lang="ru-RU" sz="1600" dirty="0"/>
              <a:t>. </a:t>
            </a:r>
            <a:r>
              <a:rPr lang="ru-RU" sz="1600" dirty="0" err="1"/>
              <a:t>Валентинка</a:t>
            </a:r>
            <a:r>
              <a:rPr lang="ru-RU" sz="1600" dirty="0"/>
              <a:t> пережила непосильное горе. Постепенно и нелегко она привыкает к новым людям и к незнакомой ей жизни в деревне. И люди эти, по первому сердобольному порыву взявшие её в дом, тоже привыкают к чужой девочке. И вот все они становятся родными друг другу.</a:t>
            </a:r>
          </a:p>
        </p:txBody>
      </p:sp>
      <p:pic>
        <p:nvPicPr>
          <p:cNvPr id="5" name="Рисунок 4" descr="Воронкова Л. Девочка из города; Гуси-лебеди: повести">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297" y="3270340"/>
            <a:ext cx="1511930" cy="2216060"/>
          </a:xfrm>
          <a:prstGeom prst="rect">
            <a:avLst/>
          </a:prstGeom>
          <a:noFill/>
          <a:ln>
            <a:noFill/>
          </a:ln>
        </p:spPr>
      </p:pic>
      <p:pic>
        <p:nvPicPr>
          <p:cNvPr id="6" name="Рисунок 5" descr="tor1"/>
          <p:cNvPicPr/>
          <p:nvPr/>
        </p:nvPicPr>
        <p:blipFill>
          <a:blip r:embed="rId4">
            <a:extLst>
              <a:ext uri="{28A0092B-C50C-407E-A947-70E740481C1C}">
                <a14:useLocalDpi xmlns:a14="http://schemas.microsoft.com/office/drawing/2010/main" val="0"/>
              </a:ext>
            </a:extLst>
          </a:blip>
          <a:srcRect/>
          <a:stretch>
            <a:fillRect/>
          </a:stretch>
        </p:blipFill>
        <p:spPr bwMode="auto">
          <a:xfrm>
            <a:off x="896294" y="651846"/>
            <a:ext cx="1542619" cy="2220139"/>
          </a:xfrm>
          <a:prstGeom prst="rect">
            <a:avLst/>
          </a:prstGeom>
          <a:noFill/>
          <a:ln>
            <a:noFill/>
          </a:ln>
        </p:spPr>
      </p:pic>
    </p:spTree>
    <p:extLst>
      <p:ext uri="{BB962C8B-B14F-4D97-AF65-F5344CB8AC3E}">
        <p14:creationId xmlns:p14="http://schemas.microsoft.com/office/powerpoint/2010/main" val="3790740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87391" y="724277"/>
            <a:ext cx="4629150" cy="5848539"/>
          </a:xfrm>
        </p:spPr>
        <p:txBody>
          <a:bodyPr>
            <a:noAutofit/>
          </a:bodyPr>
          <a:lstStyle/>
          <a:p>
            <a:pPr marL="0" indent="0">
              <a:spcBef>
                <a:spcPts val="0"/>
              </a:spcBef>
              <a:buNone/>
            </a:pPr>
            <a:r>
              <a:rPr lang="ru-RU" sz="1400" dirty="0" smtClean="0">
                <a:solidFill>
                  <a:srgbClr val="FF0000"/>
                </a:solidFill>
              </a:rPr>
              <a:t>Воскобойников, В. Максим </a:t>
            </a:r>
            <a:r>
              <a:rPr lang="ru-RU" sz="1400" dirty="0" err="1" smtClean="0">
                <a:solidFill>
                  <a:srgbClr val="FF0000"/>
                </a:solidFill>
              </a:rPr>
              <a:t>Емельянович</a:t>
            </a:r>
            <a:r>
              <a:rPr lang="ru-RU" sz="1400" dirty="0" smtClean="0">
                <a:solidFill>
                  <a:srgbClr val="FF0000"/>
                </a:solidFill>
              </a:rPr>
              <a:t> </a:t>
            </a:r>
            <a:r>
              <a:rPr lang="ru-RU" sz="1400" dirty="0" err="1" smtClean="0">
                <a:solidFill>
                  <a:srgbClr val="FF0000"/>
                </a:solidFill>
              </a:rPr>
              <a:t>Твердохлеб</a:t>
            </a:r>
            <a:endParaRPr lang="ru-RU" sz="1400" dirty="0" smtClean="0">
              <a:solidFill>
                <a:srgbClr val="FF0000"/>
              </a:solidFill>
            </a:endParaRPr>
          </a:p>
          <a:p>
            <a:pPr marL="0" indent="0">
              <a:spcBef>
                <a:spcPts val="0"/>
              </a:spcBef>
              <a:buNone/>
            </a:pPr>
            <a:r>
              <a:rPr lang="ru-RU" sz="1400" dirty="0" smtClean="0"/>
              <a:t>Однажды </a:t>
            </a:r>
            <a:r>
              <a:rPr lang="ru-RU" sz="1400" dirty="0"/>
              <a:t>на Большой земле ему сказали:  — Доверяем вам очень ответственный груз. Видите ящики с надписью «Детям героического Ленинграда»? Их надо перевезти как можно быстрей. Там мандарины с юга, и морозить их нельзя, иначе они превратятся в кашу. Нужно, чтобы на Новый год каждый блокадный ребёнок получил по мандарину.</a:t>
            </a:r>
          </a:p>
          <a:p>
            <a:pPr marL="0" indent="0">
              <a:spcBef>
                <a:spcPts val="0"/>
              </a:spcBef>
              <a:buNone/>
            </a:pPr>
            <a:r>
              <a:rPr lang="ru-RU" sz="1400" dirty="0"/>
              <a:t>Максим </a:t>
            </a:r>
            <a:r>
              <a:rPr lang="ru-RU" sz="1400" dirty="0" err="1"/>
              <a:t>Емельянович</a:t>
            </a:r>
            <a:r>
              <a:rPr lang="ru-RU" sz="1400" dirty="0"/>
              <a:t> старался вести машину через озеро на большой скорости. Дорога петляла. То справа, то слева клубился морозный пар над полыньями — следами от вражеских снарядов и бомб. Когда машина прошла больше половины пути, появился вражеский самолёт, который сразу снизился и стал обстреливать её из пулемёта</a:t>
            </a:r>
            <a:r>
              <a:rPr lang="ru-RU" sz="1400" dirty="0" smtClean="0"/>
              <a:t>.</a:t>
            </a:r>
          </a:p>
          <a:p>
            <a:pPr marL="0" indent="0">
              <a:spcBef>
                <a:spcPts val="0"/>
              </a:spcBef>
              <a:buNone/>
            </a:pPr>
            <a:r>
              <a:rPr lang="ru-RU" sz="1400" dirty="0" err="1"/>
              <a:t>Твердохлеб</a:t>
            </a:r>
            <a:r>
              <a:rPr lang="ru-RU" sz="1400" dirty="0"/>
              <a:t> бросал машину то вправо, то влево. </a:t>
            </a:r>
            <a:r>
              <a:rPr lang="ru-RU" sz="1400" dirty="0" smtClean="0"/>
              <a:t>Скоро </a:t>
            </a:r>
            <a:r>
              <a:rPr lang="ru-RU" sz="1400" dirty="0"/>
              <a:t>от лобового стекла остались осколки, он сжимал окровавленными руками обломок руля и продолжал вести машину к городу. </a:t>
            </a:r>
            <a:r>
              <a:rPr lang="ru-RU" sz="1400" dirty="0" smtClean="0"/>
              <a:t>Шофёр, </a:t>
            </a:r>
            <a:r>
              <a:rPr lang="ru-RU" sz="1400" dirty="0"/>
              <a:t>остановив машину на берегу, не мог выйти из кабины, потому что потерял сознание. Друзья разжали ему руки и вынесли его из машины. </a:t>
            </a:r>
            <a:r>
              <a:rPr lang="ru-RU" sz="1400" dirty="0" smtClean="0"/>
              <a:t>Каждый </a:t>
            </a:r>
            <a:r>
              <a:rPr lang="ru-RU" sz="1400" dirty="0"/>
              <a:t>ребёнок на Новый год получил в детском саду по мандарину. В некоторых фруктах были пулевые отверстия.</a:t>
            </a:r>
          </a:p>
          <a:p>
            <a:pPr marL="0" indent="0">
              <a:spcBef>
                <a:spcPts val="0"/>
              </a:spcBef>
              <a:buNone/>
            </a:pPr>
            <a:endParaRPr lang="ru-RU" sz="1600" dirty="0"/>
          </a:p>
        </p:txBody>
      </p:sp>
      <p:pic>
        <p:nvPicPr>
          <p:cNvPr id="2050" name="Picture 2" descr="http://cdn5.imgbb.ru/user/128/1282007/201502/e308c5b2c895b127c352a9cc94b82c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399" y="1204110"/>
            <a:ext cx="2894167" cy="208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104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TotalTime>
  <Words>1353</Words>
  <Application>Microsoft Office PowerPoint</Application>
  <PresentationFormat>Экран (4:3)</PresentationFormat>
  <Paragraphs>71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«В книжной памяти мгновения войны…»</vt:lpstr>
      <vt:lpstr>Презентация PowerPoint</vt:lpstr>
      <vt:lpstr>Живые свидетели истории</vt:lpstr>
      <vt:lpstr>Презентация PowerPoint</vt:lpstr>
      <vt:lpstr>Война в творчестве донских писателей</vt:lpstr>
      <vt:lpstr>Прочитать о войне, чтобы помнить</vt:lpstr>
      <vt:lpstr>Презентация PowerPoint</vt:lpstr>
      <vt:lpstr>Презентация PowerPoint</vt:lpstr>
      <vt:lpstr>Презентация PowerPoint</vt:lpstr>
      <vt:lpstr>Презентация PowerPoint</vt:lpstr>
      <vt:lpstr>Презентация PowerPoint</vt:lpstr>
      <vt:lpstr>Суровые дни войны ожили перед нами в повестях и рассказах писателей как напоминание нам, живым, как завещание павших.</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 Днем Победы!</dc:title>
  <dc:creator>pptforschool.ru</dc:creator>
  <cp:lastModifiedBy>Библиотека</cp:lastModifiedBy>
  <cp:revision>22</cp:revision>
  <dcterms:created xsi:type="dcterms:W3CDTF">2018-05-04T07:01:57Z</dcterms:created>
  <dcterms:modified xsi:type="dcterms:W3CDTF">2020-05-08T11:53:40Z</dcterms:modified>
</cp:coreProperties>
</file>